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59"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6F5"/>
    <a:srgbClr val="F6F4F3"/>
    <a:srgbClr val="90E0EF"/>
    <a:srgbClr val="CAF0F8"/>
    <a:srgbClr val="EDE0D4"/>
    <a:srgbClr val="A0D1FF"/>
    <a:srgbClr val="F5F5F5"/>
    <a:srgbClr val="CBF0F8"/>
    <a:srgbClr val="FFFFFF"/>
    <a:srgbClr val="E9C3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F5977-75DF-4775-A68E-2927D6F770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F589704-8A48-49DC-8E62-5D577F8F69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02F0407-5391-478B-B822-C2D94D087545}"/>
              </a:ext>
            </a:extLst>
          </p:cNvPr>
          <p:cNvSpPr>
            <a:spLocks noGrp="1"/>
          </p:cNvSpPr>
          <p:nvPr>
            <p:ph type="dt" sz="half" idx="10"/>
          </p:nvPr>
        </p:nvSpPr>
        <p:spPr/>
        <p:txBody>
          <a:bodyPr/>
          <a:lstStyle/>
          <a:p>
            <a:fld id="{50B15CC7-E312-4BA7-9A6D-D82E1085C512}" type="datetimeFigureOut">
              <a:rPr lang="en-IN" smtClean="0"/>
              <a:t>10-07-2023</a:t>
            </a:fld>
            <a:endParaRPr lang="en-IN"/>
          </a:p>
        </p:txBody>
      </p:sp>
      <p:sp>
        <p:nvSpPr>
          <p:cNvPr id="5" name="Footer Placeholder 4">
            <a:extLst>
              <a:ext uri="{FF2B5EF4-FFF2-40B4-BE49-F238E27FC236}">
                <a16:creationId xmlns:a16="http://schemas.microsoft.com/office/drawing/2014/main" id="{5E513ADA-82C9-4BA0-8A16-E8A95CA1E2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1DFC0A9-B78E-4B8C-BC72-54B4939F8B49}"/>
              </a:ext>
            </a:extLst>
          </p:cNvPr>
          <p:cNvSpPr>
            <a:spLocks noGrp="1"/>
          </p:cNvSpPr>
          <p:nvPr>
            <p:ph type="sldNum" sz="quarter" idx="12"/>
          </p:nvPr>
        </p:nvSpPr>
        <p:spPr/>
        <p:txBody>
          <a:bodyPr/>
          <a:lstStyle/>
          <a:p>
            <a:fld id="{B103C6AD-3F40-4699-A6FB-91D0BE41024D}" type="slidenum">
              <a:rPr lang="en-IN" smtClean="0"/>
              <a:t>‹#›</a:t>
            </a:fld>
            <a:endParaRPr lang="en-IN"/>
          </a:p>
        </p:txBody>
      </p:sp>
    </p:spTree>
    <p:extLst>
      <p:ext uri="{BB962C8B-B14F-4D97-AF65-F5344CB8AC3E}">
        <p14:creationId xmlns:p14="http://schemas.microsoft.com/office/powerpoint/2010/main" val="2293641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43F0F-2027-4C53-A65A-93E72F7C88C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C24EB0B-AE2E-41F2-AB04-818EB9D6083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7266DFD-B00D-404D-86E1-BF904DFA2FA9}"/>
              </a:ext>
            </a:extLst>
          </p:cNvPr>
          <p:cNvSpPr>
            <a:spLocks noGrp="1"/>
          </p:cNvSpPr>
          <p:nvPr>
            <p:ph type="dt" sz="half" idx="10"/>
          </p:nvPr>
        </p:nvSpPr>
        <p:spPr/>
        <p:txBody>
          <a:bodyPr/>
          <a:lstStyle/>
          <a:p>
            <a:fld id="{50B15CC7-E312-4BA7-9A6D-D82E1085C512}" type="datetimeFigureOut">
              <a:rPr lang="en-IN" smtClean="0"/>
              <a:t>10-07-2023</a:t>
            </a:fld>
            <a:endParaRPr lang="en-IN"/>
          </a:p>
        </p:txBody>
      </p:sp>
      <p:sp>
        <p:nvSpPr>
          <p:cNvPr id="5" name="Footer Placeholder 4">
            <a:extLst>
              <a:ext uri="{FF2B5EF4-FFF2-40B4-BE49-F238E27FC236}">
                <a16:creationId xmlns:a16="http://schemas.microsoft.com/office/drawing/2014/main" id="{DB175281-6821-4918-9711-88C45E9BA2B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5BC9644-940A-4B74-92C8-5DB549472245}"/>
              </a:ext>
            </a:extLst>
          </p:cNvPr>
          <p:cNvSpPr>
            <a:spLocks noGrp="1"/>
          </p:cNvSpPr>
          <p:nvPr>
            <p:ph type="sldNum" sz="quarter" idx="12"/>
          </p:nvPr>
        </p:nvSpPr>
        <p:spPr/>
        <p:txBody>
          <a:bodyPr/>
          <a:lstStyle/>
          <a:p>
            <a:fld id="{B103C6AD-3F40-4699-A6FB-91D0BE41024D}" type="slidenum">
              <a:rPr lang="en-IN" smtClean="0"/>
              <a:t>‹#›</a:t>
            </a:fld>
            <a:endParaRPr lang="en-IN"/>
          </a:p>
        </p:txBody>
      </p:sp>
    </p:spTree>
    <p:extLst>
      <p:ext uri="{BB962C8B-B14F-4D97-AF65-F5344CB8AC3E}">
        <p14:creationId xmlns:p14="http://schemas.microsoft.com/office/powerpoint/2010/main" val="1705074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DBAC89-2BCF-42D9-AEFC-B04DD6B5F84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3066E4E-F88B-4561-92F5-B8F70A7DC64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3E34F7-FD37-460C-A7DA-DF1244F720C9}"/>
              </a:ext>
            </a:extLst>
          </p:cNvPr>
          <p:cNvSpPr>
            <a:spLocks noGrp="1"/>
          </p:cNvSpPr>
          <p:nvPr>
            <p:ph type="dt" sz="half" idx="10"/>
          </p:nvPr>
        </p:nvSpPr>
        <p:spPr/>
        <p:txBody>
          <a:bodyPr/>
          <a:lstStyle/>
          <a:p>
            <a:fld id="{50B15CC7-E312-4BA7-9A6D-D82E1085C512}" type="datetimeFigureOut">
              <a:rPr lang="en-IN" smtClean="0"/>
              <a:t>10-07-2023</a:t>
            </a:fld>
            <a:endParaRPr lang="en-IN"/>
          </a:p>
        </p:txBody>
      </p:sp>
      <p:sp>
        <p:nvSpPr>
          <p:cNvPr id="5" name="Footer Placeholder 4">
            <a:extLst>
              <a:ext uri="{FF2B5EF4-FFF2-40B4-BE49-F238E27FC236}">
                <a16:creationId xmlns:a16="http://schemas.microsoft.com/office/drawing/2014/main" id="{5661614E-2E9A-4FE4-AF01-F6BD95096E2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153217D-CB0E-4BE6-9C70-4B84F009FF45}"/>
              </a:ext>
            </a:extLst>
          </p:cNvPr>
          <p:cNvSpPr>
            <a:spLocks noGrp="1"/>
          </p:cNvSpPr>
          <p:nvPr>
            <p:ph type="sldNum" sz="quarter" idx="12"/>
          </p:nvPr>
        </p:nvSpPr>
        <p:spPr/>
        <p:txBody>
          <a:bodyPr/>
          <a:lstStyle/>
          <a:p>
            <a:fld id="{B103C6AD-3F40-4699-A6FB-91D0BE41024D}" type="slidenum">
              <a:rPr lang="en-IN" smtClean="0"/>
              <a:t>‹#›</a:t>
            </a:fld>
            <a:endParaRPr lang="en-IN"/>
          </a:p>
        </p:txBody>
      </p:sp>
    </p:spTree>
    <p:extLst>
      <p:ext uri="{BB962C8B-B14F-4D97-AF65-F5344CB8AC3E}">
        <p14:creationId xmlns:p14="http://schemas.microsoft.com/office/powerpoint/2010/main" val="1512112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92A41-763C-49ED-A0A3-462656F8746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DE76C4F-F63C-415B-8BD6-BB6DE26560F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E79A295-E8E7-4085-80A2-4365A76E55A5}"/>
              </a:ext>
            </a:extLst>
          </p:cNvPr>
          <p:cNvSpPr>
            <a:spLocks noGrp="1"/>
          </p:cNvSpPr>
          <p:nvPr>
            <p:ph type="dt" sz="half" idx="10"/>
          </p:nvPr>
        </p:nvSpPr>
        <p:spPr/>
        <p:txBody>
          <a:bodyPr/>
          <a:lstStyle/>
          <a:p>
            <a:fld id="{50B15CC7-E312-4BA7-9A6D-D82E1085C512}" type="datetimeFigureOut">
              <a:rPr lang="en-IN" smtClean="0"/>
              <a:t>10-07-2023</a:t>
            </a:fld>
            <a:endParaRPr lang="en-IN"/>
          </a:p>
        </p:txBody>
      </p:sp>
      <p:sp>
        <p:nvSpPr>
          <p:cNvPr id="5" name="Footer Placeholder 4">
            <a:extLst>
              <a:ext uri="{FF2B5EF4-FFF2-40B4-BE49-F238E27FC236}">
                <a16:creationId xmlns:a16="http://schemas.microsoft.com/office/drawing/2014/main" id="{B67B67E7-C13D-49E6-81DE-8BA2CC1FBD7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B97ECCB-9678-4F8C-9F0F-368221C5FE9D}"/>
              </a:ext>
            </a:extLst>
          </p:cNvPr>
          <p:cNvSpPr>
            <a:spLocks noGrp="1"/>
          </p:cNvSpPr>
          <p:nvPr>
            <p:ph type="sldNum" sz="quarter" idx="12"/>
          </p:nvPr>
        </p:nvSpPr>
        <p:spPr/>
        <p:txBody>
          <a:bodyPr/>
          <a:lstStyle/>
          <a:p>
            <a:fld id="{B103C6AD-3F40-4699-A6FB-91D0BE41024D}" type="slidenum">
              <a:rPr lang="en-IN" smtClean="0"/>
              <a:t>‹#›</a:t>
            </a:fld>
            <a:endParaRPr lang="en-IN"/>
          </a:p>
        </p:txBody>
      </p:sp>
    </p:spTree>
    <p:extLst>
      <p:ext uri="{BB962C8B-B14F-4D97-AF65-F5344CB8AC3E}">
        <p14:creationId xmlns:p14="http://schemas.microsoft.com/office/powerpoint/2010/main" val="1130626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4AB7-854A-4763-850E-2C23D27E69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DBD2369-07A3-40AF-BA86-47F1EF0C4B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088482D-63E9-46CD-93B8-8E634FCCED94}"/>
              </a:ext>
            </a:extLst>
          </p:cNvPr>
          <p:cNvSpPr>
            <a:spLocks noGrp="1"/>
          </p:cNvSpPr>
          <p:nvPr>
            <p:ph type="dt" sz="half" idx="10"/>
          </p:nvPr>
        </p:nvSpPr>
        <p:spPr/>
        <p:txBody>
          <a:bodyPr/>
          <a:lstStyle/>
          <a:p>
            <a:fld id="{50B15CC7-E312-4BA7-9A6D-D82E1085C512}" type="datetimeFigureOut">
              <a:rPr lang="en-IN" smtClean="0"/>
              <a:t>10-07-2023</a:t>
            </a:fld>
            <a:endParaRPr lang="en-IN"/>
          </a:p>
        </p:txBody>
      </p:sp>
      <p:sp>
        <p:nvSpPr>
          <p:cNvPr id="5" name="Footer Placeholder 4">
            <a:extLst>
              <a:ext uri="{FF2B5EF4-FFF2-40B4-BE49-F238E27FC236}">
                <a16:creationId xmlns:a16="http://schemas.microsoft.com/office/drawing/2014/main" id="{2EAF49FF-5D54-47FA-82B3-4299E1FD11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36DE2EA-F1CC-44AF-B612-8B52A676A84C}"/>
              </a:ext>
            </a:extLst>
          </p:cNvPr>
          <p:cNvSpPr>
            <a:spLocks noGrp="1"/>
          </p:cNvSpPr>
          <p:nvPr>
            <p:ph type="sldNum" sz="quarter" idx="12"/>
          </p:nvPr>
        </p:nvSpPr>
        <p:spPr/>
        <p:txBody>
          <a:bodyPr/>
          <a:lstStyle/>
          <a:p>
            <a:fld id="{B103C6AD-3F40-4699-A6FB-91D0BE41024D}" type="slidenum">
              <a:rPr lang="en-IN" smtClean="0"/>
              <a:t>‹#›</a:t>
            </a:fld>
            <a:endParaRPr lang="en-IN"/>
          </a:p>
        </p:txBody>
      </p:sp>
    </p:spTree>
    <p:extLst>
      <p:ext uri="{BB962C8B-B14F-4D97-AF65-F5344CB8AC3E}">
        <p14:creationId xmlns:p14="http://schemas.microsoft.com/office/powerpoint/2010/main" val="3520222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08E60-D5C5-4DCB-B8C8-F04C83E91D3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B768F0A-B56D-490E-BB45-77938D26094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93F552D-4921-41CF-BE34-3338228C6CA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EB71847-A71D-46B2-AA5B-CF4193EB383B}"/>
              </a:ext>
            </a:extLst>
          </p:cNvPr>
          <p:cNvSpPr>
            <a:spLocks noGrp="1"/>
          </p:cNvSpPr>
          <p:nvPr>
            <p:ph type="dt" sz="half" idx="10"/>
          </p:nvPr>
        </p:nvSpPr>
        <p:spPr/>
        <p:txBody>
          <a:bodyPr/>
          <a:lstStyle/>
          <a:p>
            <a:fld id="{50B15CC7-E312-4BA7-9A6D-D82E1085C512}" type="datetimeFigureOut">
              <a:rPr lang="en-IN" smtClean="0"/>
              <a:t>10-07-2023</a:t>
            </a:fld>
            <a:endParaRPr lang="en-IN"/>
          </a:p>
        </p:txBody>
      </p:sp>
      <p:sp>
        <p:nvSpPr>
          <p:cNvPr id="6" name="Footer Placeholder 5">
            <a:extLst>
              <a:ext uri="{FF2B5EF4-FFF2-40B4-BE49-F238E27FC236}">
                <a16:creationId xmlns:a16="http://schemas.microsoft.com/office/drawing/2014/main" id="{764A65B8-37D8-4A8E-A34A-61A1DC42D43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7E3109F-48E3-4673-AFCA-DCCD9245429A}"/>
              </a:ext>
            </a:extLst>
          </p:cNvPr>
          <p:cNvSpPr>
            <a:spLocks noGrp="1"/>
          </p:cNvSpPr>
          <p:nvPr>
            <p:ph type="sldNum" sz="quarter" idx="12"/>
          </p:nvPr>
        </p:nvSpPr>
        <p:spPr/>
        <p:txBody>
          <a:bodyPr/>
          <a:lstStyle/>
          <a:p>
            <a:fld id="{B103C6AD-3F40-4699-A6FB-91D0BE41024D}" type="slidenum">
              <a:rPr lang="en-IN" smtClean="0"/>
              <a:t>‹#›</a:t>
            </a:fld>
            <a:endParaRPr lang="en-IN"/>
          </a:p>
        </p:txBody>
      </p:sp>
    </p:spTree>
    <p:extLst>
      <p:ext uri="{BB962C8B-B14F-4D97-AF65-F5344CB8AC3E}">
        <p14:creationId xmlns:p14="http://schemas.microsoft.com/office/powerpoint/2010/main" val="3880333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023DE-D164-409C-8D36-2B6D8A57C7E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E5DEFDD-38FC-41B3-9B10-D9CB785135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C291A90-B298-445E-B457-5177F129AB0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BD3A1B6-8C4E-4C56-8786-FE52EBC41A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3309A86-AA77-4EA8-800B-B56BFDEB440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79AFC47-D910-49BC-8BBF-F8DE58EF9287}"/>
              </a:ext>
            </a:extLst>
          </p:cNvPr>
          <p:cNvSpPr>
            <a:spLocks noGrp="1"/>
          </p:cNvSpPr>
          <p:nvPr>
            <p:ph type="dt" sz="half" idx="10"/>
          </p:nvPr>
        </p:nvSpPr>
        <p:spPr/>
        <p:txBody>
          <a:bodyPr/>
          <a:lstStyle/>
          <a:p>
            <a:fld id="{50B15CC7-E312-4BA7-9A6D-D82E1085C512}" type="datetimeFigureOut">
              <a:rPr lang="en-IN" smtClean="0"/>
              <a:t>10-07-2023</a:t>
            </a:fld>
            <a:endParaRPr lang="en-IN"/>
          </a:p>
        </p:txBody>
      </p:sp>
      <p:sp>
        <p:nvSpPr>
          <p:cNvPr id="8" name="Footer Placeholder 7">
            <a:extLst>
              <a:ext uri="{FF2B5EF4-FFF2-40B4-BE49-F238E27FC236}">
                <a16:creationId xmlns:a16="http://schemas.microsoft.com/office/drawing/2014/main" id="{D2BEFF7A-8A11-42FC-B01B-64C6DEA5407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10A0A82-91A1-4F90-B4BE-57CA0788D6FA}"/>
              </a:ext>
            </a:extLst>
          </p:cNvPr>
          <p:cNvSpPr>
            <a:spLocks noGrp="1"/>
          </p:cNvSpPr>
          <p:nvPr>
            <p:ph type="sldNum" sz="quarter" idx="12"/>
          </p:nvPr>
        </p:nvSpPr>
        <p:spPr/>
        <p:txBody>
          <a:bodyPr/>
          <a:lstStyle/>
          <a:p>
            <a:fld id="{B103C6AD-3F40-4699-A6FB-91D0BE41024D}" type="slidenum">
              <a:rPr lang="en-IN" smtClean="0"/>
              <a:t>‹#›</a:t>
            </a:fld>
            <a:endParaRPr lang="en-IN"/>
          </a:p>
        </p:txBody>
      </p:sp>
    </p:spTree>
    <p:extLst>
      <p:ext uri="{BB962C8B-B14F-4D97-AF65-F5344CB8AC3E}">
        <p14:creationId xmlns:p14="http://schemas.microsoft.com/office/powerpoint/2010/main" val="2131742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D5FC8-22C0-4C0D-9954-E3C02E1E76C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B807275-4AA3-45E5-BB76-28D0F02390AF}"/>
              </a:ext>
            </a:extLst>
          </p:cNvPr>
          <p:cNvSpPr>
            <a:spLocks noGrp="1"/>
          </p:cNvSpPr>
          <p:nvPr>
            <p:ph type="dt" sz="half" idx="10"/>
          </p:nvPr>
        </p:nvSpPr>
        <p:spPr/>
        <p:txBody>
          <a:bodyPr/>
          <a:lstStyle/>
          <a:p>
            <a:fld id="{50B15CC7-E312-4BA7-9A6D-D82E1085C512}" type="datetimeFigureOut">
              <a:rPr lang="en-IN" smtClean="0"/>
              <a:t>10-07-2023</a:t>
            </a:fld>
            <a:endParaRPr lang="en-IN"/>
          </a:p>
        </p:txBody>
      </p:sp>
      <p:sp>
        <p:nvSpPr>
          <p:cNvPr id="4" name="Footer Placeholder 3">
            <a:extLst>
              <a:ext uri="{FF2B5EF4-FFF2-40B4-BE49-F238E27FC236}">
                <a16:creationId xmlns:a16="http://schemas.microsoft.com/office/drawing/2014/main" id="{A49BEB6D-E331-4B19-A01F-CDFDB79BE52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34B8974-D2B4-4B8F-BB6B-CAD579DFFBE0}"/>
              </a:ext>
            </a:extLst>
          </p:cNvPr>
          <p:cNvSpPr>
            <a:spLocks noGrp="1"/>
          </p:cNvSpPr>
          <p:nvPr>
            <p:ph type="sldNum" sz="quarter" idx="12"/>
          </p:nvPr>
        </p:nvSpPr>
        <p:spPr/>
        <p:txBody>
          <a:bodyPr/>
          <a:lstStyle/>
          <a:p>
            <a:fld id="{B103C6AD-3F40-4699-A6FB-91D0BE41024D}" type="slidenum">
              <a:rPr lang="en-IN" smtClean="0"/>
              <a:t>‹#›</a:t>
            </a:fld>
            <a:endParaRPr lang="en-IN"/>
          </a:p>
        </p:txBody>
      </p:sp>
    </p:spTree>
    <p:extLst>
      <p:ext uri="{BB962C8B-B14F-4D97-AF65-F5344CB8AC3E}">
        <p14:creationId xmlns:p14="http://schemas.microsoft.com/office/powerpoint/2010/main" val="994718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FBB330-0E4D-4A9D-AA52-75A0BA93ADE8}"/>
              </a:ext>
            </a:extLst>
          </p:cNvPr>
          <p:cNvSpPr>
            <a:spLocks noGrp="1"/>
          </p:cNvSpPr>
          <p:nvPr>
            <p:ph type="dt" sz="half" idx="10"/>
          </p:nvPr>
        </p:nvSpPr>
        <p:spPr/>
        <p:txBody>
          <a:bodyPr/>
          <a:lstStyle/>
          <a:p>
            <a:fld id="{50B15CC7-E312-4BA7-9A6D-D82E1085C512}" type="datetimeFigureOut">
              <a:rPr lang="en-IN" smtClean="0"/>
              <a:t>10-07-2023</a:t>
            </a:fld>
            <a:endParaRPr lang="en-IN"/>
          </a:p>
        </p:txBody>
      </p:sp>
      <p:sp>
        <p:nvSpPr>
          <p:cNvPr id="3" name="Footer Placeholder 2">
            <a:extLst>
              <a:ext uri="{FF2B5EF4-FFF2-40B4-BE49-F238E27FC236}">
                <a16:creationId xmlns:a16="http://schemas.microsoft.com/office/drawing/2014/main" id="{E8B75E61-F41F-44DE-987D-C3B6EB94E9D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6C948F3-16D8-49DF-9B8C-3FD3E8C1CDD4}"/>
              </a:ext>
            </a:extLst>
          </p:cNvPr>
          <p:cNvSpPr>
            <a:spLocks noGrp="1"/>
          </p:cNvSpPr>
          <p:nvPr>
            <p:ph type="sldNum" sz="quarter" idx="12"/>
          </p:nvPr>
        </p:nvSpPr>
        <p:spPr/>
        <p:txBody>
          <a:bodyPr/>
          <a:lstStyle/>
          <a:p>
            <a:fld id="{B103C6AD-3F40-4699-A6FB-91D0BE41024D}" type="slidenum">
              <a:rPr lang="en-IN" smtClean="0"/>
              <a:t>‹#›</a:t>
            </a:fld>
            <a:endParaRPr lang="en-IN"/>
          </a:p>
        </p:txBody>
      </p:sp>
    </p:spTree>
    <p:extLst>
      <p:ext uri="{BB962C8B-B14F-4D97-AF65-F5344CB8AC3E}">
        <p14:creationId xmlns:p14="http://schemas.microsoft.com/office/powerpoint/2010/main" val="36033300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9C156-058B-488C-A1D7-2C5DDBB749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763300F-418E-49A2-BA82-43C83521DF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71315C6-3842-40E4-B6E4-4C35C1CF70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6544D4F-2737-4DA8-8224-DB64744AA1C2}"/>
              </a:ext>
            </a:extLst>
          </p:cNvPr>
          <p:cNvSpPr>
            <a:spLocks noGrp="1"/>
          </p:cNvSpPr>
          <p:nvPr>
            <p:ph type="dt" sz="half" idx="10"/>
          </p:nvPr>
        </p:nvSpPr>
        <p:spPr/>
        <p:txBody>
          <a:bodyPr/>
          <a:lstStyle/>
          <a:p>
            <a:fld id="{50B15CC7-E312-4BA7-9A6D-D82E1085C512}" type="datetimeFigureOut">
              <a:rPr lang="en-IN" smtClean="0"/>
              <a:t>10-07-2023</a:t>
            </a:fld>
            <a:endParaRPr lang="en-IN"/>
          </a:p>
        </p:txBody>
      </p:sp>
      <p:sp>
        <p:nvSpPr>
          <p:cNvPr id="6" name="Footer Placeholder 5">
            <a:extLst>
              <a:ext uri="{FF2B5EF4-FFF2-40B4-BE49-F238E27FC236}">
                <a16:creationId xmlns:a16="http://schemas.microsoft.com/office/drawing/2014/main" id="{5C7E96B0-7E26-4704-84E0-EC31DD19BAD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86BD63A-7317-480C-891E-A662860DDEB9}"/>
              </a:ext>
            </a:extLst>
          </p:cNvPr>
          <p:cNvSpPr>
            <a:spLocks noGrp="1"/>
          </p:cNvSpPr>
          <p:nvPr>
            <p:ph type="sldNum" sz="quarter" idx="12"/>
          </p:nvPr>
        </p:nvSpPr>
        <p:spPr/>
        <p:txBody>
          <a:bodyPr/>
          <a:lstStyle/>
          <a:p>
            <a:fld id="{B103C6AD-3F40-4699-A6FB-91D0BE41024D}" type="slidenum">
              <a:rPr lang="en-IN" smtClean="0"/>
              <a:t>‹#›</a:t>
            </a:fld>
            <a:endParaRPr lang="en-IN"/>
          </a:p>
        </p:txBody>
      </p:sp>
    </p:spTree>
    <p:extLst>
      <p:ext uri="{BB962C8B-B14F-4D97-AF65-F5344CB8AC3E}">
        <p14:creationId xmlns:p14="http://schemas.microsoft.com/office/powerpoint/2010/main" val="463701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4E19F-69D8-43EF-A163-588831C526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B614F07-BB77-45E8-BADE-E4D7C055FD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70A8F8F-B2B3-4800-AFFA-B26EECCF97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9979B8E-A682-423E-BD8C-50FFB6365735}"/>
              </a:ext>
            </a:extLst>
          </p:cNvPr>
          <p:cNvSpPr>
            <a:spLocks noGrp="1"/>
          </p:cNvSpPr>
          <p:nvPr>
            <p:ph type="dt" sz="half" idx="10"/>
          </p:nvPr>
        </p:nvSpPr>
        <p:spPr/>
        <p:txBody>
          <a:bodyPr/>
          <a:lstStyle/>
          <a:p>
            <a:fld id="{50B15CC7-E312-4BA7-9A6D-D82E1085C512}" type="datetimeFigureOut">
              <a:rPr lang="en-IN" smtClean="0"/>
              <a:t>10-07-2023</a:t>
            </a:fld>
            <a:endParaRPr lang="en-IN"/>
          </a:p>
        </p:txBody>
      </p:sp>
      <p:sp>
        <p:nvSpPr>
          <p:cNvPr id="6" name="Footer Placeholder 5">
            <a:extLst>
              <a:ext uri="{FF2B5EF4-FFF2-40B4-BE49-F238E27FC236}">
                <a16:creationId xmlns:a16="http://schemas.microsoft.com/office/drawing/2014/main" id="{C8AFA394-BE52-47C3-981C-02A5D8DC8DF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32B274C-7832-4599-83B3-37297DCA8255}"/>
              </a:ext>
            </a:extLst>
          </p:cNvPr>
          <p:cNvSpPr>
            <a:spLocks noGrp="1"/>
          </p:cNvSpPr>
          <p:nvPr>
            <p:ph type="sldNum" sz="quarter" idx="12"/>
          </p:nvPr>
        </p:nvSpPr>
        <p:spPr/>
        <p:txBody>
          <a:bodyPr/>
          <a:lstStyle/>
          <a:p>
            <a:fld id="{B103C6AD-3F40-4699-A6FB-91D0BE41024D}" type="slidenum">
              <a:rPr lang="en-IN" smtClean="0"/>
              <a:t>‹#›</a:t>
            </a:fld>
            <a:endParaRPr lang="en-IN"/>
          </a:p>
        </p:txBody>
      </p:sp>
    </p:spTree>
    <p:extLst>
      <p:ext uri="{BB962C8B-B14F-4D97-AF65-F5344CB8AC3E}">
        <p14:creationId xmlns:p14="http://schemas.microsoft.com/office/powerpoint/2010/main" val="3704311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49C5A6-EBAA-4E96-A958-F18989964A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A5A02A6-A63D-4A2A-9779-9870ED455C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EDB8008-E7DF-40A9-8217-1DC8E22246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B15CC7-E312-4BA7-9A6D-D82E1085C512}" type="datetimeFigureOut">
              <a:rPr lang="en-IN" smtClean="0"/>
              <a:t>10-07-2023</a:t>
            </a:fld>
            <a:endParaRPr lang="en-IN"/>
          </a:p>
        </p:txBody>
      </p:sp>
      <p:sp>
        <p:nvSpPr>
          <p:cNvPr id="5" name="Footer Placeholder 4">
            <a:extLst>
              <a:ext uri="{FF2B5EF4-FFF2-40B4-BE49-F238E27FC236}">
                <a16:creationId xmlns:a16="http://schemas.microsoft.com/office/drawing/2014/main" id="{767F1129-250D-4CF5-855E-FA4AC4FD80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ECEAB3E-99A2-4EB1-9E02-DCE06553AE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03C6AD-3F40-4699-A6FB-91D0BE41024D}" type="slidenum">
              <a:rPr lang="en-IN" smtClean="0"/>
              <a:t>‹#›</a:t>
            </a:fld>
            <a:endParaRPr lang="en-IN"/>
          </a:p>
        </p:txBody>
      </p:sp>
    </p:spTree>
    <p:extLst>
      <p:ext uri="{BB962C8B-B14F-4D97-AF65-F5344CB8AC3E}">
        <p14:creationId xmlns:p14="http://schemas.microsoft.com/office/powerpoint/2010/main" val="24719812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tmp"/><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tmp"/><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tmp"/><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tmp"/><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image" Target="../media/image28.tmp"/><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image" Target="../media/image30.tmp"/><Relationship Id="rId1" Type="http://schemas.openxmlformats.org/officeDocument/2006/relationships/slideLayout" Target="../slideLayouts/slideLayout7.xml"/><Relationship Id="rId4" Type="http://schemas.openxmlformats.org/officeDocument/2006/relationships/image" Target="../media/image32.tmp"/></Relationships>
</file>

<file path=ppt/slides/_rels/slide16.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image" Target="../media/image33.tmp"/><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image" Target="../media/image35.tmp"/><Relationship Id="rId1" Type="http://schemas.openxmlformats.org/officeDocument/2006/relationships/slideLayout" Target="../slideLayouts/slideLayout7.xml"/><Relationship Id="rId4" Type="http://schemas.openxmlformats.org/officeDocument/2006/relationships/image" Target="../media/image37.tmp"/></Relationships>
</file>

<file path=ppt/slides/_rels/slide18.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image" Target="../media/image38.tmp"/><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image" Target="../media/image39.tmp"/><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6.tmp"/><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tmp"/><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13.tmp"/><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tmp"/><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tmp"/><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368B15-438A-42D2-B27E-489F1CB196FB}"/>
              </a:ext>
            </a:extLst>
          </p:cNvPr>
          <p:cNvPicPr>
            <a:picLocks noChangeAspect="1"/>
          </p:cNvPicPr>
          <p:nvPr/>
        </p:nvPicPr>
        <p:blipFill>
          <a:blip r:embed="rId2"/>
          <a:stretch>
            <a:fillRect/>
          </a:stretch>
        </p:blipFill>
        <p:spPr>
          <a:xfrm>
            <a:off x="0" y="-88509"/>
            <a:ext cx="12192000" cy="6946509"/>
          </a:xfrm>
          <a:prstGeom prst="rect">
            <a:avLst/>
          </a:prstGeom>
        </p:spPr>
      </p:pic>
      <p:sp>
        <p:nvSpPr>
          <p:cNvPr id="5" name="TextBox 4">
            <a:extLst>
              <a:ext uri="{FF2B5EF4-FFF2-40B4-BE49-F238E27FC236}">
                <a16:creationId xmlns:a16="http://schemas.microsoft.com/office/drawing/2014/main" id="{72DF166C-B130-4D8B-90C4-6A730C6E3626}"/>
              </a:ext>
            </a:extLst>
          </p:cNvPr>
          <p:cNvSpPr txBox="1"/>
          <p:nvPr/>
        </p:nvSpPr>
        <p:spPr>
          <a:xfrm>
            <a:off x="717452" y="2828835"/>
            <a:ext cx="5936566" cy="1200329"/>
          </a:xfrm>
          <a:prstGeom prst="rect">
            <a:avLst/>
          </a:prstGeom>
          <a:noFill/>
        </p:spPr>
        <p:txBody>
          <a:bodyPr wrap="square" rtlCol="0">
            <a:spAutoFit/>
          </a:bodyPr>
          <a:lstStyle/>
          <a:p>
            <a:r>
              <a:rPr lang="en-US" sz="3600" dirty="0" err="1">
                <a:latin typeface="Times New Roman" panose="02020603050405020304" pitchFamily="18" charset="0"/>
                <a:cs typeface="Times New Roman" panose="02020603050405020304" pitchFamily="18" charset="0"/>
              </a:rPr>
              <a:t>CodeX</a:t>
            </a:r>
            <a:r>
              <a:rPr lang="en-US" sz="3600" dirty="0">
                <a:latin typeface="Times New Roman" panose="02020603050405020304" pitchFamily="18" charset="0"/>
                <a:cs typeface="Times New Roman" panose="02020603050405020304" pitchFamily="18" charset="0"/>
              </a:rPr>
              <a:t> Marketing Survey Analysis</a:t>
            </a:r>
            <a:endParaRPr lang="en-IN" sz="36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AD9B0E77-F53A-4648-91EB-A92EBFEB6255}"/>
              </a:ext>
            </a:extLst>
          </p:cNvPr>
          <p:cNvSpPr txBox="1"/>
          <p:nvPr/>
        </p:nvSpPr>
        <p:spPr>
          <a:xfrm>
            <a:off x="717452" y="4287507"/>
            <a:ext cx="4192172" cy="400110"/>
          </a:xfrm>
          <a:prstGeom prst="rect">
            <a:avLst/>
          </a:prstGeom>
          <a:noFill/>
        </p:spPr>
        <p:txBody>
          <a:bodyPr wrap="square" rtlCol="0">
            <a:spAutoFit/>
          </a:bodyPr>
          <a:lstStyle/>
          <a:p>
            <a:r>
              <a:rPr lang="en-US" sz="2000" dirty="0" err="1">
                <a:latin typeface="Times New Roman" panose="02020603050405020304" pitchFamily="18" charset="0"/>
                <a:cs typeface="Times New Roman" panose="02020603050405020304" pitchFamily="18" charset="0"/>
              </a:rPr>
              <a:t>Codebasics</a:t>
            </a:r>
            <a:r>
              <a:rPr lang="en-US" sz="2000" dirty="0">
                <a:latin typeface="Times New Roman" panose="02020603050405020304" pitchFamily="18" charset="0"/>
                <a:cs typeface="Times New Roman" panose="02020603050405020304" pitchFamily="18" charset="0"/>
              </a:rPr>
              <a:t> Resume Challenge 6</a:t>
            </a:r>
            <a:endParaRPr lang="en-IN" sz="20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A0B88025-ECA6-41A2-8973-72E8103A29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09" y="58287"/>
            <a:ext cx="1235686" cy="1200329"/>
          </a:xfrm>
          <a:prstGeom prst="rect">
            <a:avLst/>
          </a:prstGeom>
        </p:spPr>
      </p:pic>
      <p:sp>
        <p:nvSpPr>
          <p:cNvPr id="2" name="TextBox 1">
            <a:extLst>
              <a:ext uri="{FF2B5EF4-FFF2-40B4-BE49-F238E27FC236}">
                <a16:creationId xmlns:a16="http://schemas.microsoft.com/office/drawing/2014/main" id="{120A94C9-AFB1-4B0F-8B9E-1E9166FB1E8B}"/>
              </a:ext>
            </a:extLst>
          </p:cNvPr>
          <p:cNvSpPr txBox="1"/>
          <p:nvPr/>
        </p:nvSpPr>
        <p:spPr>
          <a:xfrm>
            <a:off x="8848578" y="169834"/>
            <a:ext cx="1434905"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Prepared by:</a:t>
            </a:r>
            <a:endParaRPr lang="en-IN"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FB36FA96-CC04-4AAC-B699-6D414386921C}"/>
              </a:ext>
            </a:extLst>
          </p:cNvPr>
          <p:cNvSpPr txBox="1"/>
          <p:nvPr/>
        </p:nvSpPr>
        <p:spPr>
          <a:xfrm>
            <a:off x="8848578" y="539166"/>
            <a:ext cx="2489982"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Hari Kadam</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765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1620A1-62E2-4362-B2C4-EA2B16ABD525}"/>
              </a:ext>
            </a:extLst>
          </p:cNvPr>
          <p:cNvSpPr txBox="1"/>
          <p:nvPr/>
        </p:nvSpPr>
        <p:spPr>
          <a:xfrm>
            <a:off x="5120640" y="457199"/>
            <a:ext cx="6776298"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B. What packaging preferences do respondents have for energy drink ?</a:t>
            </a:r>
            <a:endParaRPr lang="en-IN"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F436EBC-CEAD-4BE7-93B1-856269A0E2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5706" y="1497040"/>
            <a:ext cx="6911232" cy="3076613"/>
          </a:xfrm>
          <a:prstGeom prst="rect">
            <a:avLst/>
          </a:prstGeom>
        </p:spPr>
      </p:pic>
      <p:sp>
        <p:nvSpPr>
          <p:cNvPr id="5" name="Rectangle: Diagonal Corners Rounded 4">
            <a:extLst>
              <a:ext uri="{FF2B5EF4-FFF2-40B4-BE49-F238E27FC236}">
                <a16:creationId xmlns:a16="http://schemas.microsoft.com/office/drawing/2014/main" id="{603360E7-9B4B-498C-978C-0741C51781A9}"/>
              </a:ext>
            </a:extLst>
          </p:cNvPr>
          <p:cNvSpPr/>
          <p:nvPr/>
        </p:nvSpPr>
        <p:spPr>
          <a:xfrm>
            <a:off x="5380892" y="4999025"/>
            <a:ext cx="6309360" cy="1401776"/>
          </a:xfrm>
          <a:prstGeom prst="round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782EAB5-7492-4E73-9CF2-E36C05707FCF}"/>
              </a:ext>
            </a:extLst>
          </p:cNvPr>
          <p:cNvSpPr txBox="1"/>
          <p:nvPr/>
        </p:nvSpPr>
        <p:spPr>
          <a:xfrm>
            <a:off x="5598942" y="5207869"/>
            <a:ext cx="5936566" cy="1015663"/>
          </a:xfrm>
          <a:prstGeom prst="rect">
            <a:avLst/>
          </a:prstGeom>
          <a:noFill/>
        </p:spPr>
        <p:txBody>
          <a:bodyPr wrap="square" rtlCol="0">
            <a:spAutoFit/>
          </a:bodyPr>
          <a:lstStyle/>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Respondents prefer Compact and portable cans and Innovative bottle designed drinks more and that numbered more than 2/3 of surveyed people</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2BD41963-6EB0-4E3B-898D-2397D268B1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4638604" cy="6857999"/>
          </a:xfrm>
          <a:prstGeom prst="rect">
            <a:avLst/>
          </a:prstGeom>
        </p:spPr>
      </p:pic>
      <p:sp>
        <p:nvSpPr>
          <p:cNvPr id="7" name="TextBox 6">
            <a:extLst>
              <a:ext uri="{FF2B5EF4-FFF2-40B4-BE49-F238E27FC236}">
                <a16:creationId xmlns:a16="http://schemas.microsoft.com/office/drawing/2014/main" id="{E8C51A67-EE07-4F2F-A217-7A368F65F070}"/>
              </a:ext>
            </a:extLst>
          </p:cNvPr>
          <p:cNvSpPr txBox="1"/>
          <p:nvPr/>
        </p:nvSpPr>
        <p:spPr>
          <a:xfrm>
            <a:off x="7803945" y="4388987"/>
            <a:ext cx="33236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Packaging preferences share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1827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A27C5E-FC55-4036-A28F-93D21F744C07}"/>
              </a:ext>
            </a:extLst>
          </p:cNvPr>
          <p:cNvSpPr txBox="1"/>
          <p:nvPr/>
        </p:nvSpPr>
        <p:spPr>
          <a:xfrm>
            <a:off x="844061" y="446594"/>
            <a:ext cx="4515729"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3. Competition Analysis:</a:t>
            </a:r>
            <a:endParaRPr lang="en-IN" sz="2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0FDC88D-5336-4E7F-A5C4-2C7B8852BC5E}"/>
              </a:ext>
            </a:extLst>
          </p:cNvPr>
          <p:cNvSpPr txBox="1"/>
          <p:nvPr/>
        </p:nvSpPr>
        <p:spPr>
          <a:xfrm>
            <a:off x="787790" y="1076708"/>
            <a:ext cx="5050302" cy="461665"/>
          </a:xfrm>
          <a:prstGeom prst="rect">
            <a:avLst/>
          </a:prstGeom>
          <a:noFill/>
        </p:spPr>
        <p:txBody>
          <a:bodyPr wrap="square" rtlCol="0">
            <a:spAutoFit/>
          </a:bodyPr>
          <a:lstStyle/>
          <a:p>
            <a:r>
              <a:rPr lang="en-US" sz="2400" dirty="0"/>
              <a:t>A. </a:t>
            </a:r>
            <a:r>
              <a:rPr lang="en-US" sz="2400" dirty="0">
                <a:latin typeface="Times New Roman" panose="02020603050405020304" pitchFamily="18" charset="0"/>
                <a:cs typeface="Times New Roman" panose="02020603050405020304" pitchFamily="18" charset="0"/>
              </a:rPr>
              <a:t>Who are the current market leaders ?</a:t>
            </a:r>
            <a:endParaRPr lang="en-IN"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F0EAA061-48F8-4818-B4E3-4A00B8BA94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061" y="1538373"/>
            <a:ext cx="5766489" cy="3551982"/>
          </a:xfrm>
          <a:prstGeom prst="rect">
            <a:avLst/>
          </a:prstGeom>
        </p:spPr>
      </p:pic>
      <p:sp>
        <p:nvSpPr>
          <p:cNvPr id="7" name="Rectangle: Diagonal Corners Rounded 6">
            <a:extLst>
              <a:ext uri="{FF2B5EF4-FFF2-40B4-BE49-F238E27FC236}">
                <a16:creationId xmlns:a16="http://schemas.microsoft.com/office/drawing/2014/main" id="{0A0C4FB3-5E0A-4024-8F7A-2AD556BED30E}"/>
              </a:ext>
            </a:extLst>
          </p:cNvPr>
          <p:cNvSpPr/>
          <p:nvPr/>
        </p:nvSpPr>
        <p:spPr>
          <a:xfrm>
            <a:off x="787790" y="5390385"/>
            <a:ext cx="5766489" cy="1323439"/>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05904BFB-5167-4E08-99C7-5D441793A449}"/>
              </a:ext>
            </a:extLst>
          </p:cNvPr>
          <p:cNvSpPr txBox="1"/>
          <p:nvPr/>
        </p:nvSpPr>
        <p:spPr>
          <a:xfrm>
            <a:off x="956603" y="5390385"/>
            <a:ext cx="5275385" cy="1323439"/>
          </a:xfrm>
          <a:prstGeom prst="rect">
            <a:avLst/>
          </a:prstGeom>
          <a:noFill/>
        </p:spPr>
        <p:txBody>
          <a:bodyPr wrap="square" rtlCol="0">
            <a:spAutoFit/>
          </a:bodyPr>
          <a:lstStyle/>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Cola-</a:t>
            </a:r>
            <a:r>
              <a:rPr lang="en-US" sz="2000" dirty="0" err="1">
                <a:latin typeface="Times New Roman" panose="02020603050405020304" pitchFamily="18" charset="0"/>
                <a:cs typeface="Times New Roman" panose="02020603050405020304" pitchFamily="18" charset="0"/>
              </a:rPr>
              <a:t>Coka</a:t>
            </a:r>
            <a:r>
              <a:rPr lang="en-US" sz="2000" dirty="0">
                <a:latin typeface="Times New Roman" panose="02020603050405020304" pitchFamily="18" charset="0"/>
                <a:cs typeface="Times New Roman" panose="02020603050405020304" pitchFamily="18" charset="0"/>
              </a:rPr>
              <a:t> and </a:t>
            </a:r>
            <a:r>
              <a:rPr lang="en-US" sz="2000" dirty="0" err="1">
                <a:latin typeface="Times New Roman" panose="02020603050405020304" pitchFamily="18" charset="0"/>
                <a:cs typeface="Times New Roman" panose="02020603050405020304" pitchFamily="18" charset="0"/>
              </a:rPr>
              <a:t>Bepsi</a:t>
            </a:r>
            <a:r>
              <a:rPr lang="en-US" sz="2000" dirty="0">
                <a:latin typeface="Times New Roman" panose="02020603050405020304" pitchFamily="18" charset="0"/>
                <a:cs typeface="Times New Roman" panose="02020603050405020304" pitchFamily="18" charset="0"/>
              </a:rPr>
              <a:t> have combined grabbed approximately 50% of the market share, while we </a:t>
            </a:r>
            <a:r>
              <a:rPr lang="en-US" sz="2000" dirty="0" err="1">
                <a:latin typeface="Times New Roman" panose="02020603050405020304" pitchFamily="18" charset="0"/>
                <a:cs typeface="Times New Roman" panose="02020603050405020304" pitchFamily="18" charset="0"/>
              </a:rPr>
              <a:t>CodeX</a:t>
            </a:r>
            <a:r>
              <a:rPr lang="en-US" sz="2000" dirty="0">
                <a:latin typeface="Times New Roman" panose="02020603050405020304" pitchFamily="18" charset="0"/>
                <a:cs typeface="Times New Roman" panose="02020603050405020304" pitchFamily="18" charset="0"/>
              </a:rPr>
              <a:t> at 5</a:t>
            </a:r>
            <a:r>
              <a:rPr lang="en-US" sz="2000" baseline="30000" dirty="0">
                <a:latin typeface="Times New Roman" panose="02020603050405020304" pitchFamily="18" charset="0"/>
                <a:cs typeface="Times New Roman" panose="02020603050405020304" pitchFamily="18" charset="0"/>
              </a:rPr>
              <a:t>th</a:t>
            </a:r>
            <a:r>
              <a:rPr lang="en-US" sz="2000" dirty="0">
                <a:latin typeface="Times New Roman" panose="02020603050405020304" pitchFamily="18" charset="0"/>
                <a:cs typeface="Times New Roman" panose="02020603050405020304" pitchFamily="18" charset="0"/>
              </a:rPr>
              <a:t>  place in terms of market share contribution. </a:t>
            </a:r>
            <a:endParaRPr lang="en-IN" sz="2000" dirty="0">
              <a:latin typeface="Times New Roman" panose="02020603050405020304" pitchFamily="18" charset="0"/>
              <a:cs typeface="Times New Roman" panose="02020603050405020304" pitchFamily="18" charset="0"/>
            </a:endParaRPr>
          </a:p>
        </p:txBody>
      </p:sp>
      <p:sp>
        <p:nvSpPr>
          <p:cNvPr id="9" name="Oval 8">
            <a:extLst>
              <a:ext uri="{FF2B5EF4-FFF2-40B4-BE49-F238E27FC236}">
                <a16:creationId xmlns:a16="http://schemas.microsoft.com/office/drawing/2014/main" id="{3B6DCFAD-1714-4697-AA17-74F3149AB049}"/>
              </a:ext>
            </a:extLst>
          </p:cNvPr>
          <p:cNvSpPr/>
          <p:nvPr/>
        </p:nvSpPr>
        <p:spPr>
          <a:xfrm>
            <a:off x="7015090" y="815926"/>
            <a:ext cx="4858041" cy="5500468"/>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AF8D9811-1767-4518-A58F-565045E650F8}"/>
              </a:ext>
            </a:extLst>
          </p:cNvPr>
          <p:cNvSpPr txBox="1"/>
          <p:nvPr/>
        </p:nvSpPr>
        <p:spPr>
          <a:xfrm rot="-5400000">
            <a:off x="-144960" y="2983063"/>
            <a:ext cx="1833795"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Market share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6845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D45069-2627-43DA-AE8C-4912F39E8955}"/>
              </a:ext>
            </a:extLst>
          </p:cNvPr>
          <p:cNvSpPr txBox="1"/>
          <p:nvPr/>
        </p:nvSpPr>
        <p:spPr>
          <a:xfrm>
            <a:off x="5359791" y="203982"/>
            <a:ext cx="6581736"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B. What are the primary reasons consumers prefer those brands over ours ?</a:t>
            </a:r>
            <a:endParaRPr lang="en-IN"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465A2F2-9CD6-4EBC-87E7-526E89B1DE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9165" y="1026942"/>
            <a:ext cx="7122835" cy="3981156"/>
          </a:xfrm>
          <a:prstGeom prst="rect">
            <a:avLst/>
          </a:prstGeom>
        </p:spPr>
      </p:pic>
      <p:sp>
        <p:nvSpPr>
          <p:cNvPr id="5" name="Rectangle: Diagonal Corners Rounded 4">
            <a:extLst>
              <a:ext uri="{FF2B5EF4-FFF2-40B4-BE49-F238E27FC236}">
                <a16:creationId xmlns:a16="http://schemas.microsoft.com/office/drawing/2014/main" id="{AFEF3DFD-596B-4B78-8E01-2AD444FB2496}"/>
              </a:ext>
            </a:extLst>
          </p:cNvPr>
          <p:cNvSpPr/>
          <p:nvPr/>
        </p:nvSpPr>
        <p:spPr>
          <a:xfrm>
            <a:off x="5711483" y="4888979"/>
            <a:ext cx="5908431" cy="1765039"/>
          </a:xfrm>
          <a:prstGeom prst="round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3DAE20D2-0EBC-40DD-981C-98C4D99AD79B}"/>
              </a:ext>
            </a:extLst>
          </p:cNvPr>
          <p:cNvSpPr txBox="1"/>
          <p:nvPr/>
        </p:nvSpPr>
        <p:spPr>
          <a:xfrm>
            <a:off x="5922498" y="5008098"/>
            <a:ext cx="5697416" cy="1631216"/>
          </a:xfrm>
          <a:prstGeom prst="rect">
            <a:avLst/>
          </a:prstGeom>
          <a:noFill/>
        </p:spPr>
        <p:txBody>
          <a:bodyPr wrap="square" rtlCol="0">
            <a:spAutoFit/>
          </a:bodyPr>
          <a:lstStyle/>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Not availability of Codex drink at local stores and skepticism around processed drinks are leading causes of not choosing our drink. These problem's can be addressed by strengthening supply chain and educating diaspora about our drinks.</a:t>
            </a:r>
            <a:endParaRPr lang="en-IN" sz="20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ED2ED3E0-F328-4336-AA79-5F81F4AF9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038178" cy="6858000"/>
          </a:xfrm>
          <a:prstGeom prst="rect">
            <a:avLst/>
          </a:prstGeom>
        </p:spPr>
      </p:pic>
    </p:spTree>
    <p:extLst>
      <p:ext uri="{BB962C8B-B14F-4D97-AF65-F5344CB8AC3E}">
        <p14:creationId xmlns:p14="http://schemas.microsoft.com/office/powerpoint/2010/main" val="27747366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FC2515-2331-421F-AAAF-8BA90062187E}"/>
              </a:ext>
            </a:extLst>
          </p:cNvPr>
          <p:cNvSpPr txBox="1"/>
          <p:nvPr/>
        </p:nvSpPr>
        <p:spPr>
          <a:xfrm>
            <a:off x="499404" y="755492"/>
            <a:ext cx="5894364"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A. Which marketing channel can be used to reach more customers ?</a:t>
            </a:r>
            <a:endParaRPr lang="en-IN" sz="2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99BA4D5-EFEA-4AE6-A83F-1F600BECA820}"/>
              </a:ext>
            </a:extLst>
          </p:cNvPr>
          <p:cNvSpPr txBox="1"/>
          <p:nvPr/>
        </p:nvSpPr>
        <p:spPr>
          <a:xfrm>
            <a:off x="253216" y="218014"/>
            <a:ext cx="5570807"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4. Marketing channels and brand awareness</a:t>
            </a:r>
            <a:endParaRPr lang="en-IN"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2FDB4347-B339-4E0B-9585-BF620D9108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59" y="1463378"/>
            <a:ext cx="6386730" cy="3646378"/>
          </a:xfrm>
          <a:prstGeom prst="rect">
            <a:avLst/>
          </a:prstGeom>
        </p:spPr>
      </p:pic>
      <p:pic>
        <p:nvPicPr>
          <p:cNvPr id="10" name="Picture 9">
            <a:extLst>
              <a:ext uri="{FF2B5EF4-FFF2-40B4-BE49-F238E27FC236}">
                <a16:creationId xmlns:a16="http://schemas.microsoft.com/office/drawing/2014/main" id="{61C19CBA-3DDA-43AC-886C-F589831504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8080" y="0"/>
            <a:ext cx="4693920" cy="6869632"/>
          </a:xfrm>
          <a:prstGeom prst="rect">
            <a:avLst/>
          </a:prstGeom>
        </p:spPr>
      </p:pic>
      <p:sp>
        <p:nvSpPr>
          <p:cNvPr id="11" name="Rectangle: Diagonal Corners Rounded 10">
            <a:extLst>
              <a:ext uri="{FF2B5EF4-FFF2-40B4-BE49-F238E27FC236}">
                <a16:creationId xmlns:a16="http://schemas.microsoft.com/office/drawing/2014/main" id="{F6F65524-DF5E-4860-B1BA-A252FD9F7549}"/>
              </a:ext>
            </a:extLst>
          </p:cNvPr>
          <p:cNvSpPr/>
          <p:nvPr/>
        </p:nvSpPr>
        <p:spPr>
          <a:xfrm>
            <a:off x="611944" y="5229298"/>
            <a:ext cx="5894364" cy="1410687"/>
          </a:xfrm>
          <a:prstGeom prst="round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5F2E8D3F-D5BE-4917-9106-1E0D3BE701F1}"/>
              </a:ext>
            </a:extLst>
          </p:cNvPr>
          <p:cNvSpPr txBox="1"/>
          <p:nvPr/>
        </p:nvSpPr>
        <p:spPr>
          <a:xfrm>
            <a:off x="682283" y="5318808"/>
            <a:ext cx="5894363" cy="1323439"/>
          </a:xfrm>
          <a:prstGeom prst="rect">
            <a:avLst/>
          </a:prstGeom>
          <a:noFill/>
        </p:spPr>
        <p:txBody>
          <a:bodyPr wrap="square" rtlCol="0">
            <a:spAutoFit/>
          </a:bodyPr>
          <a:lstStyle/>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Online ads and TV commercials completely dominating marketing channels so its crucial to double down on reaching potentials consumers through these channels</a:t>
            </a:r>
            <a:r>
              <a:rPr lang="en-US" sz="2000" dirty="0"/>
              <a:t>.</a:t>
            </a:r>
            <a:endParaRPr lang="en-IN" sz="2000" dirty="0"/>
          </a:p>
        </p:txBody>
      </p:sp>
      <p:sp>
        <p:nvSpPr>
          <p:cNvPr id="8" name="TextBox 7">
            <a:extLst>
              <a:ext uri="{FF2B5EF4-FFF2-40B4-BE49-F238E27FC236}">
                <a16:creationId xmlns:a16="http://schemas.microsoft.com/office/drawing/2014/main" id="{740FF48F-CBD9-45EB-8E2F-7C1F6D78BE49}"/>
              </a:ext>
            </a:extLst>
          </p:cNvPr>
          <p:cNvSpPr txBox="1"/>
          <p:nvPr/>
        </p:nvSpPr>
        <p:spPr>
          <a:xfrm>
            <a:off x="3253046" y="4755440"/>
            <a:ext cx="33236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Marketing channel share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9339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2614DC1-E3AE-432C-BFFB-FFEBDF091D9B}"/>
              </a:ext>
            </a:extLst>
          </p:cNvPr>
          <p:cNvSpPr txBox="1"/>
          <p:nvPr/>
        </p:nvSpPr>
        <p:spPr>
          <a:xfrm>
            <a:off x="525193" y="205245"/>
            <a:ext cx="11557901"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B. How effective are different marketing strategies and channels in reaching out customers?</a:t>
            </a:r>
            <a:endParaRPr lang="en-IN"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18802B9-738C-48A8-8446-2BB51E347F3B}"/>
              </a:ext>
            </a:extLst>
          </p:cNvPr>
          <p:cNvSpPr txBox="1"/>
          <p:nvPr/>
        </p:nvSpPr>
        <p:spPr>
          <a:xfrm>
            <a:off x="5983458" y="1067934"/>
            <a:ext cx="5481710"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B. Marketing channels and packaging preference</a:t>
            </a:r>
            <a:endParaRPr lang="en-IN" sz="20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D7C9F0F0-A755-40BE-81FA-7E069C971116}"/>
              </a:ext>
            </a:extLst>
          </p:cNvPr>
          <p:cNvSpPr txBox="1"/>
          <p:nvPr/>
        </p:nvSpPr>
        <p:spPr>
          <a:xfrm>
            <a:off x="422029" y="1018043"/>
            <a:ext cx="4825219"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A. Marketing channels and brand perception</a:t>
            </a:r>
            <a:endParaRPr lang="en-IN" sz="2000"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2A395829-A9B7-4D82-877B-8AF0758DC3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05" y="1720309"/>
            <a:ext cx="5992061" cy="3010320"/>
          </a:xfrm>
          <a:prstGeom prst="rect">
            <a:avLst/>
          </a:prstGeom>
        </p:spPr>
      </p:pic>
      <p:pic>
        <p:nvPicPr>
          <p:cNvPr id="16" name="Picture 15">
            <a:extLst>
              <a:ext uri="{FF2B5EF4-FFF2-40B4-BE49-F238E27FC236}">
                <a16:creationId xmlns:a16="http://schemas.microsoft.com/office/drawing/2014/main" id="{11B88A17-BC37-40A6-80F4-2D1EE2333A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2650" y="2199642"/>
            <a:ext cx="6120445" cy="2458715"/>
          </a:xfrm>
          <a:prstGeom prst="rect">
            <a:avLst/>
          </a:prstGeom>
        </p:spPr>
      </p:pic>
      <p:sp>
        <p:nvSpPr>
          <p:cNvPr id="2" name="Rectangle: Diagonal Corners Rounded 1">
            <a:extLst>
              <a:ext uri="{FF2B5EF4-FFF2-40B4-BE49-F238E27FC236}">
                <a16:creationId xmlns:a16="http://schemas.microsoft.com/office/drawing/2014/main" id="{A12DEAFE-40CD-44AB-95F8-1B8568024B82}"/>
              </a:ext>
            </a:extLst>
          </p:cNvPr>
          <p:cNvSpPr/>
          <p:nvPr/>
        </p:nvSpPr>
        <p:spPr>
          <a:xfrm>
            <a:off x="588498" y="5209962"/>
            <a:ext cx="11015003" cy="1233040"/>
          </a:xfrm>
          <a:prstGeom prst="round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2D82466B-B96A-4ED0-ABD4-FB0385AC559A}"/>
              </a:ext>
            </a:extLst>
          </p:cNvPr>
          <p:cNvSpPr txBox="1"/>
          <p:nvPr/>
        </p:nvSpPr>
        <p:spPr>
          <a:xfrm>
            <a:off x="726830" y="5364817"/>
            <a:ext cx="10738338" cy="1015663"/>
          </a:xfrm>
          <a:prstGeom prst="rect">
            <a:avLst/>
          </a:prstGeom>
          <a:noFill/>
        </p:spPr>
        <p:txBody>
          <a:bodyPr wrap="square" rtlCol="0">
            <a:spAutoFit/>
          </a:bodyPr>
          <a:lstStyle/>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No marketing channel has been fruitful to improve brand perception, since respondents have neutral view in every case.</a:t>
            </a:r>
          </a:p>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Compact and portable cans and Innovative bottle designed drinks loved by respondents marginally.</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7258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18A443-D2B4-448C-B21D-7891E1FD1336}"/>
              </a:ext>
            </a:extLst>
          </p:cNvPr>
          <p:cNvSpPr txBox="1"/>
          <p:nvPr/>
        </p:nvSpPr>
        <p:spPr>
          <a:xfrm>
            <a:off x="717452" y="213978"/>
            <a:ext cx="357319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5. Brand Penetration</a:t>
            </a:r>
            <a:endParaRPr lang="en-IN" sz="24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20575071-16A3-4132-9D15-4C211265280D}"/>
              </a:ext>
            </a:extLst>
          </p:cNvPr>
          <p:cNvSpPr txBox="1"/>
          <p:nvPr/>
        </p:nvSpPr>
        <p:spPr>
          <a:xfrm>
            <a:off x="650229" y="748354"/>
            <a:ext cx="4178105"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A. What do people think about our brand? (Over all rating)</a:t>
            </a:r>
            <a:endParaRPr lang="en-IN"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1E48761-AE4A-4B02-B5D8-2E95188E2E2B}"/>
              </a:ext>
            </a:extLst>
          </p:cNvPr>
          <p:cNvSpPr txBox="1"/>
          <p:nvPr/>
        </p:nvSpPr>
        <p:spPr>
          <a:xfrm>
            <a:off x="5094851" y="668167"/>
            <a:ext cx="5613009"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B. Which cities do we need to focus more on ?</a:t>
            </a:r>
            <a:endParaRPr lang="en-IN" sz="20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3BFE5AC6-984F-4FD0-99EB-2CFAC25A8C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2525" y="1622063"/>
            <a:ext cx="3488788" cy="3857115"/>
          </a:xfrm>
          <a:prstGeom prst="rect">
            <a:avLst/>
          </a:prstGeom>
        </p:spPr>
      </p:pic>
      <p:sp>
        <p:nvSpPr>
          <p:cNvPr id="10" name="TextBox 9">
            <a:extLst>
              <a:ext uri="{FF2B5EF4-FFF2-40B4-BE49-F238E27FC236}">
                <a16:creationId xmlns:a16="http://schemas.microsoft.com/office/drawing/2014/main" id="{EE292415-2221-4A9B-B594-58989C5434A6}"/>
              </a:ext>
            </a:extLst>
          </p:cNvPr>
          <p:cNvSpPr txBox="1"/>
          <p:nvPr/>
        </p:nvSpPr>
        <p:spPr>
          <a:xfrm>
            <a:off x="8669143" y="1244287"/>
            <a:ext cx="331217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Heard but not available locally %</a:t>
            </a:r>
            <a:endParaRPr lang="en-IN"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76D46592-64C2-4D4B-B7D3-8F6C8DEA5A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8334" y="1820407"/>
            <a:ext cx="3664191" cy="3658771"/>
          </a:xfrm>
          <a:prstGeom prst="rect">
            <a:avLst/>
          </a:prstGeom>
        </p:spPr>
      </p:pic>
      <p:sp>
        <p:nvSpPr>
          <p:cNvPr id="13" name="TextBox 12">
            <a:extLst>
              <a:ext uri="{FF2B5EF4-FFF2-40B4-BE49-F238E27FC236}">
                <a16:creationId xmlns:a16="http://schemas.microsoft.com/office/drawing/2014/main" id="{D240EEB2-AA6A-4B59-86EF-9BFBE343D4C7}"/>
              </a:ext>
            </a:extLst>
          </p:cNvPr>
          <p:cNvSpPr txBox="1"/>
          <p:nvPr/>
        </p:nvSpPr>
        <p:spPr>
          <a:xfrm>
            <a:off x="5268350" y="1232636"/>
            <a:ext cx="285574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Not heard about Codex in %</a:t>
            </a:r>
            <a:endParaRPr lang="en-IN" dirty="0">
              <a:latin typeface="Times New Roman" panose="02020603050405020304" pitchFamily="18" charset="0"/>
              <a:cs typeface="Times New Roman" panose="02020603050405020304" pitchFamily="18" charset="0"/>
            </a:endParaRPr>
          </a:p>
        </p:txBody>
      </p:sp>
      <p:sp>
        <p:nvSpPr>
          <p:cNvPr id="4" name="Rectangle: Diagonal Corners Rounded 3">
            <a:extLst>
              <a:ext uri="{FF2B5EF4-FFF2-40B4-BE49-F238E27FC236}">
                <a16:creationId xmlns:a16="http://schemas.microsoft.com/office/drawing/2014/main" id="{B3920C03-785A-4E52-AC8F-9AB3724164A2}"/>
              </a:ext>
            </a:extLst>
          </p:cNvPr>
          <p:cNvSpPr/>
          <p:nvPr/>
        </p:nvSpPr>
        <p:spPr>
          <a:xfrm>
            <a:off x="650229" y="3429000"/>
            <a:ext cx="4066022" cy="3383280"/>
          </a:xfrm>
          <a:prstGeom prst="round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310024C3-255A-4AFE-B475-7E549034CA1C}"/>
              </a:ext>
            </a:extLst>
          </p:cNvPr>
          <p:cNvSpPr txBox="1"/>
          <p:nvPr/>
        </p:nvSpPr>
        <p:spPr>
          <a:xfrm>
            <a:off x="638965" y="3690500"/>
            <a:ext cx="3865500" cy="3139321"/>
          </a:xfrm>
          <a:prstGeom prst="rect">
            <a:avLst/>
          </a:prstGeom>
          <a:noFill/>
        </p:spPr>
        <p:txBody>
          <a:bodyPr wrap="square" rtlCol="0">
            <a:spAutoFit/>
          </a:bodyPr>
          <a:lstStyle/>
          <a:p>
            <a:pPr marL="342900" indent="-34290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Our brand has quite bad overall rating, that indeed needs to be improved.</a:t>
            </a:r>
          </a:p>
          <a:p>
            <a:pPr marL="342900" indent="-34290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In cites like Kolkata, Chennai and Hyderabad people did not even hear about brand highlighting our marketing campaign failure.</a:t>
            </a:r>
          </a:p>
          <a:p>
            <a:pPr marL="342900" indent="-34290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We do have supply chain issues as well in Lucknow, Kolkata and Pune where drinks are not available in stores.</a:t>
            </a:r>
            <a:endParaRPr lang="en-IN"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B026AF48-F965-4CE7-9828-87209458DBAE}"/>
              </a:ext>
            </a:extLst>
          </p:cNvPr>
          <p:cNvSpPr txBox="1"/>
          <p:nvPr/>
        </p:nvSpPr>
        <p:spPr>
          <a:xfrm>
            <a:off x="5581139" y="5677522"/>
            <a:ext cx="3088004"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Respondents not heard about </a:t>
            </a:r>
            <a:r>
              <a:rPr lang="en-US" dirty="0" err="1">
                <a:latin typeface="Times New Roman" panose="02020603050405020304" pitchFamily="18" charset="0"/>
                <a:cs typeface="Times New Roman" panose="02020603050405020304" pitchFamily="18" charset="0"/>
              </a:rPr>
              <a:t>CodeX</a:t>
            </a:r>
            <a:r>
              <a:rPr lang="en-US" dirty="0">
                <a:latin typeface="Times New Roman" panose="02020603050405020304" pitchFamily="18" charset="0"/>
                <a:cs typeface="Times New Roman" panose="02020603050405020304" pitchFamily="18" charset="0"/>
              </a:rPr>
              <a:t> % </a:t>
            </a:r>
            <a:endParaRPr lang="en-IN"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D4C73F62-C498-49DB-ACB7-D13CB8B088E8}"/>
              </a:ext>
            </a:extLst>
          </p:cNvPr>
          <p:cNvSpPr txBox="1"/>
          <p:nvPr/>
        </p:nvSpPr>
        <p:spPr>
          <a:xfrm>
            <a:off x="8781226" y="5709798"/>
            <a:ext cx="3088004" cy="646331"/>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CodeX</a:t>
            </a:r>
            <a:r>
              <a:rPr lang="en-US" dirty="0">
                <a:latin typeface="Times New Roman" panose="02020603050405020304" pitchFamily="18" charset="0"/>
                <a:cs typeface="Times New Roman" panose="02020603050405020304" pitchFamily="18" charset="0"/>
              </a:rPr>
              <a:t> drink not available locally %</a:t>
            </a:r>
            <a:endParaRPr lang="en-IN"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6E9E4AD8-2861-4B92-B047-43E6D9EB36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050" y="1597839"/>
            <a:ext cx="2673426" cy="1452819"/>
          </a:xfrm>
          <a:prstGeom prst="rect">
            <a:avLst/>
          </a:prstGeom>
        </p:spPr>
      </p:pic>
      <p:sp>
        <p:nvSpPr>
          <p:cNvPr id="16" name="TextBox 15">
            <a:extLst>
              <a:ext uri="{FF2B5EF4-FFF2-40B4-BE49-F238E27FC236}">
                <a16:creationId xmlns:a16="http://schemas.microsoft.com/office/drawing/2014/main" id="{B5BA74D3-203F-41FD-B9E8-F781F283264D}"/>
              </a:ext>
            </a:extLst>
          </p:cNvPr>
          <p:cNvSpPr txBox="1"/>
          <p:nvPr/>
        </p:nvSpPr>
        <p:spPr>
          <a:xfrm>
            <a:off x="1339546" y="3007591"/>
            <a:ext cx="235993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Average Taste Rating</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6554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EF91F4-AB6E-49E1-9CBC-7E5462F86C20}"/>
              </a:ext>
            </a:extLst>
          </p:cNvPr>
          <p:cNvSpPr txBox="1"/>
          <p:nvPr/>
        </p:nvSpPr>
        <p:spPr>
          <a:xfrm>
            <a:off x="595531" y="265568"/>
            <a:ext cx="3727939"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6. Purchase Behavior</a:t>
            </a:r>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B64600E-3F1F-4812-9E77-581B80F97D53}"/>
              </a:ext>
            </a:extLst>
          </p:cNvPr>
          <p:cNvSpPr txBox="1"/>
          <p:nvPr/>
        </p:nvSpPr>
        <p:spPr>
          <a:xfrm>
            <a:off x="595531" y="844062"/>
            <a:ext cx="5945946"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A. Where do respondents prefer to purchase energy drinks ?</a:t>
            </a:r>
            <a:endParaRPr lang="en-IN" sz="20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A39C6B45-DAF0-4408-8ADB-FCF3C70678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531" y="1724050"/>
            <a:ext cx="5500469" cy="3308141"/>
          </a:xfrm>
          <a:prstGeom prst="rect">
            <a:avLst/>
          </a:prstGeom>
        </p:spPr>
      </p:pic>
      <p:sp>
        <p:nvSpPr>
          <p:cNvPr id="10" name="TextBox 9">
            <a:extLst>
              <a:ext uri="{FF2B5EF4-FFF2-40B4-BE49-F238E27FC236}">
                <a16:creationId xmlns:a16="http://schemas.microsoft.com/office/drawing/2014/main" id="{88A7F13D-9CA8-400C-BBE3-4F466B3EB8D6}"/>
              </a:ext>
            </a:extLst>
          </p:cNvPr>
          <p:cNvSpPr txBox="1"/>
          <p:nvPr/>
        </p:nvSpPr>
        <p:spPr>
          <a:xfrm>
            <a:off x="7073332" y="844061"/>
            <a:ext cx="5118668"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B</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What are typical consumption situations for energy drinks among respondents ?</a:t>
            </a:r>
            <a:endParaRPr lang="en-IN" sz="20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464656CA-9850-41CE-B4DA-D6B168818D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6396" y="1796751"/>
            <a:ext cx="5058481" cy="3162741"/>
          </a:xfrm>
          <a:prstGeom prst="rect">
            <a:avLst/>
          </a:prstGeom>
        </p:spPr>
      </p:pic>
      <p:sp>
        <p:nvSpPr>
          <p:cNvPr id="3" name="Rectangle: Diagonal Corners Rounded 2">
            <a:extLst>
              <a:ext uri="{FF2B5EF4-FFF2-40B4-BE49-F238E27FC236}">
                <a16:creationId xmlns:a16="http://schemas.microsoft.com/office/drawing/2014/main" id="{64B585D0-4449-42FB-9CBB-DC8E240AE4B9}"/>
              </a:ext>
            </a:extLst>
          </p:cNvPr>
          <p:cNvSpPr/>
          <p:nvPr/>
        </p:nvSpPr>
        <p:spPr>
          <a:xfrm>
            <a:off x="1010529" y="5204292"/>
            <a:ext cx="10313963" cy="1388139"/>
          </a:xfrm>
          <a:prstGeom prst="round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q"/>
            </a:pPr>
            <a:endParaRPr lang="en-IN" dirty="0"/>
          </a:p>
        </p:txBody>
      </p:sp>
      <p:sp>
        <p:nvSpPr>
          <p:cNvPr id="5" name="TextBox 4">
            <a:extLst>
              <a:ext uri="{FF2B5EF4-FFF2-40B4-BE49-F238E27FC236}">
                <a16:creationId xmlns:a16="http://schemas.microsoft.com/office/drawing/2014/main" id="{1C259F78-2FD2-40EA-B600-0B3DC6B7E29C}"/>
              </a:ext>
            </a:extLst>
          </p:cNvPr>
          <p:cNvSpPr txBox="1"/>
          <p:nvPr/>
        </p:nvSpPr>
        <p:spPr>
          <a:xfrm>
            <a:off x="1124242" y="5390529"/>
            <a:ext cx="10086535" cy="1015663"/>
          </a:xfrm>
          <a:prstGeom prst="rect">
            <a:avLst/>
          </a:prstGeom>
          <a:noFill/>
        </p:spPr>
        <p:txBody>
          <a:bodyPr wrap="square" rtlCol="0">
            <a:spAutoFit/>
          </a:bodyPr>
          <a:lstStyle/>
          <a:p>
            <a:pPr marL="285750" indent="-28575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People prefer to purchase energy drink at supermarket (45%) following Online retailers (25%)</a:t>
            </a:r>
          </a:p>
          <a:p>
            <a:pPr marL="285750" indent="-28575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As energy drink is quick energy source, it is preferred at sports/exercise events and studying or late work situations comprising 75% of all.</a:t>
            </a:r>
            <a:endParaRPr lang="en-IN" sz="20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5108F215-C660-4E8D-949B-908AD59C966B}"/>
              </a:ext>
            </a:extLst>
          </p:cNvPr>
          <p:cNvSpPr txBox="1"/>
          <p:nvPr/>
        </p:nvSpPr>
        <p:spPr>
          <a:xfrm rot="-5400000">
            <a:off x="5054837" y="2970751"/>
            <a:ext cx="297328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Consumption situation share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1227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2F1A8C-833F-466E-9CB1-02B5D9D3DF2E}"/>
              </a:ext>
            </a:extLst>
          </p:cNvPr>
          <p:cNvSpPr txBox="1"/>
          <p:nvPr/>
        </p:nvSpPr>
        <p:spPr>
          <a:xfrm>
            <a:off x="791013" y="340887"/>
            <a:ext cx="10600448"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 What factors influence respondents’ purchase decisions, such as range and limited edition packaging ?</a:t>
            </a:r>
            <a:endParaRPr lang="en-IN"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C8FC8DA-F317-4248-8082-0C4A33E2E3B5}"/>
              </a:ext>
            </a:extLst>
          </p:cNvPr>
          <p:cNvPicPr>
            <a:picLocks noChangeAspect="1"/>
          </p:cNvPicPr>
          <p:nvPr/>
        </p:nvPicPr>
        <p:blipFill>
          <a:blip r:embed="rId2"/>
          <a:stretch>
            <a:fillRect/>
          </a:stretch>
        </p:blipFill>
        <p:spPr>
          <a:xfrm>
            <a:off x="6091237" y="3424237"/>
            <a:ext cx="9526" cy="9526"/>
          </a:xfrm>
          <a:prstGeom prst="rect">
            <a:avLst/>
          </a:prstGeom>
        </p:spPr>
      </p:pic>
      <p:pic>
        <p:nvPicPr>
          <p:cNvPr id="7" name="Picture 6">
            <a:extLst>
              <a:ext uri="{FF2B5EF4-FFF2-40B4-BE49-F238E27FC236}">
                <a16:creationId xmlns:a16="http://schemas.microsoft.com/office/drawing/2014/main" id="{0B87611C-71A6-4E7C-B116-B270E2781B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023" y="1996046"/>
            <a:ext cx="5553941" cy="3145737"/>
          </a:xfrm>
          <a:prstGeom prst="rect">
            <a:avLst/>
          </a:prstGeom>
        </p:spPr>
      </p:pic>
      <p:sp>
        <p:nvSpPr>
          <p:cNvPr id="8" name="TextBox 7">
            <a:extLst>
              <a:ext uri="{FF2B5EF4-FFF2-40B4-BE49-F238E27FC236}">
                <a16:creationId xmlns:a16="http://schemas.microsoft.com/office/drawing/2014/main" id="{7DB8C0AA-2FB1-49E3-80DD-2868C3C6D0D8}"/>
              </a:ext>
            </a:extLst>
          </p:cNvPr>
          <p:cNvSpPr txBox="1"/>
          <p:nvPr/>
        </p:nvSpPr>
        <p:spPr>
          <a:xfrm>
            <a:off x="993907" y="1328911"/>
            <a:ext cx="209608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 Price range</a:t>
            </a:r>
            <a:endParaRPr lang="en-IN"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0134D883-E554-49A8-92A0-A8CD172239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5036" y="1853772"/>
            <a:ext cx="4825216" cy="2917572"/>
          </a:xfrm>
          <a:prstGeom prst="rect">
            <a:avLst/>
          </a:prstGeom>
        </p:spPr>
      </p:pic>
      <p:sp>
        <p:nvSpPr>
          <p:cNvPr id="16" name="TextBox 15">
            <a:extLst>
              <a:ext uri="{FF2B5EF4-FFF2-40B4-BE49-F238E27FC236}">
                <a16:creationId xmlns:a16="http://schemas.microsoft.com/office/drawing/2014/main" id="{0B5A2F9F-DD7E-40DF-AEF5-6BEC8E2E991F}"/>
              </a:ext>
            </a:extLst>
          </p:cNvPr>
          <p:cNvSpPr txBox="1"/>
          <p:nvPr/>
        </p:nvSpPr>
        <p:spPr>
          <a:xfrm>
            <a:off x="7118251" y="1417077"/>
            <a:ext cx="3826413"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 Limited edition packaging</a:t>
            </a:r>
            <a:endParaRPr lang="en-IN" dirty="0">
              <a:latin typeface="Times New Roman" panose="02020603050405020304" pitchFamily="18" charset="0"/>
              <a:cs typeface="Times New Roman" panose="02020603050405020304" pitchFamily="18" charset="0"/>
            </a:endParaRPr>
          </a:p>
        </p:txBody>
      </p:sp>
      <p:sp>
        <p:nvSpPr>
          <p:cNvPr id="2" name="Rectangle: Diagonal Corners Rounded 1">
            <a:extLst>
              <a:ext uri="{FF2B5EF4-FFF2-40B4-BE49-F238E27FC236}">
                <a16:creationId xmlns:a16="http://schemas.microsoft.com/office/drawing/2014/main" id="{EA54C910-F7BE-4B22-B4BA-DD68813279DD}"/>
              </a:ext>
            </a:extLst>
          </p:cNvPr>
          <p:cNvSpPr/>
          <p:nvPr/>
        </p:nvSpPr>
        <p:spPr>
          <a:xfrm>
            <a:off x="896233" y="5203941"/>
            <a:ext cx="10254019" cy="1282119"/>
          </a:xfrm>
          <a:prstGeom prst="round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q"/>
            </a:pPr>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7A87208-C817-49A5-BD68-745CE1B6DD7E}"/>
              </a:ext>
            </a:extLst>
          </p:cNvPr>
          <p:cNvSpPr txBox="1"/>
          <p:nvPr/>
        </p:nvSpPr>
        <p:spPr>
          <a:xfrm>
            <a:off x="1177734" y="5383335"/>
            <a:ext cx="9777046" cy="1015663"/>
          </a:xfrm>
          <a:prstGeom prst="rect">
            <a:avLst/>
          </a:prstGeom>
          <a:noFill/>
        </p:spPr>
        <p:txBody>
          <a:bodyPr wrap="square" rtlCol="0">
            <a:spAutoFit/>
          </a:bodyPr>
          <a:lstStyle/>
          <a:p>
            <a:pPr marL="285750" indent="-28575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Customers prefer energy drink priced between RS 50-99 (42%) most following energy drink priced at RS 100 – 150 (31%).</a:t>
            </a:r>
          </a:p>
          <a:p>
            <a:pPr marL="285750" indent="-28575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Limited edition packaging has not impact on respondents purchase decisions as all. </a:t>
            </a:r>
            <a:endParaRPr lang="en-IN" sz="20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571E0B63-F21C-4C08-83E8-FF5008AE0B74}"/>
              </a:ext>
            </a:extLst>
          </p:cNvPr>
          <p:cNvSpPr txBox="1"/>
          <p:nvPr/>
        </p:nvSpPr>
        <p:spPr>
          <a:xfrm>
            <a:off x="8200655" y="4597327"/>
            <a:ext cx="209608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Preference count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2995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6923C8-6E4E-48B4-8849-DE17AD4FF3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543" y="1408555"/>
            <a:ext cx="3640417" cy="1317136"/>
          </a:xfrm>
          <a:prstGeom prst="rect">
            <a:avLst/>
          </a:prstGeom>
        </p:spPr>
      </p:pic>
      <p:pic>
        <p:nvPicPr>
          <p:cNvPr id="7" name="Picture 6">
            <a:extLst>
              <a:ext uri="{FF2B5EF4-FFF2-40B4-BE49-F238E27FC236}">
                <a16:creationId xmlns:a16="http://schemas.microsoft.com/office/drawing/2014/main" id="{F4131DA7-3B22-4985-BC67-7E6C4CBEDA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871" y="2453298"/>
            <a:ext cx="3849089" cy="4255455"/>
          </a:xfrm>
          <a:prstGeom prst="rect">
            <a:avLst/>
          </a:prstGeom>
        </p:spPr>
      </p:pic>
      <p:sp>
        <p:nvSpPr>
          <p:cNvPr id="10" name="TextBox 9">
            <a:extLst>
              <a:ext uri="{FF2B5EF4-FFF2-40B4-BE49-F238E27FC236}">
                <a16:creationId xmlns:a16="http://schemas.microsoft.com/office/drawing/2014/main" id="{7CD83EA1-4825-4771-9939-33ADA305273B}"/>
              </a:ext>
            </a:extLst>
          </p:cNvPr>
          <p:cNvSpPr txBox="1"/>
          <p:nvPr/>
        </p:nvSpPr>
        <p:spPr>
          <a:xfrm>
            <a:off x="665871" y="459602"/>
            <a:ext cx="10124049"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7. Which area of business should we focus more on our product development ?       ( Branding / Taste / availability )</a:t>
            </a:r>
            <a:endParaRPr lang="en-IN" sz="2400"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6E647687-F217-47EA-AC78-7D32128D6E09}"/>
              </a:ext>
            </a:extLst>
          </p:cNvPr>
          <p:cNvSpPr/>
          <p:nvPr/>
        </p:nvSpPr>
        <p:spPr>
          <a:xfrm>
            <a:off x="6428935" y="1484168"/>
            <a:ext cx="4888522" cy="16927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DB1EDC2E-0367-4606-A0B4-49117AA0BA76}"/>
              </a:ext>
            </a:extLst>
          </p:cNvPr>
          <p:cNvSpPr txBox="1"/>
          <p:nvPr/>
        </p:nvSpPr>
        <p:spPr>
          <a:xfrm>
            <a:off x="6833380" y="1544014"/>
            <a:ext cx="4635303" cy="163121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I believe we should more focus on taste and availability. As taste of our drink is mere 3.2 which has a lot of scope to improve and that can be done by </a:t>
            </a:r>
            <a:r>
              <a:rPr lang="en-IN" sz="2000" dirty="0">
                <a:latin typeface="Times New Roman" panose="02020603050405020304" pitchFamily="18" charset="0"/>
                <a:cs typeface="Times New Roman" panose="02020603050405020304" pitchFamily="18" charset="0"/>
              </a:rPr>
              <a:t>fruit extracts and natural sourced sugar.</a:t>
            </a:r>
          </a:p>
        </p:txBody>
      </p:sp>
      <p:sp>
        <p:nvSpPr>
          <p:cNvPr id="12" name="Rectangle 11">
            <a:extLst>
              <a:ext uri="{FF2B5EF4-FFF2-40B4-BE49-F238E27FC236}">
                <a16:creationId xmlns:a16="http://schemas.microsoft.com/office/drawing/2014/main" id="{4DD5E86F-42D7-461C-8876-244FD6D0D378}"/>
              </a:ext>
            </a:extLst>
          </p:cNvPr>
          <p:cNvSpPr/>
          <p:nvPr/>
        </p:nvSpPr>
        <p:spPr>
          <a:xfrm>
            <a:off x="6428935" y="3877956"/>
            <a:ext cx="4888522" cy="1971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664FB787-092F-4189-A4B9-21D3676A7194}"/>
              </a:ext>
            </a:extLst>
          </p:cNvPr>
          <p:cNvSpPr txBox="1"/>
          <p:nvPr/>
        </p:nvSpPr>
        <p:spPr>
          <a:xfrm>
            <a:off x="6833380" y="4047979"/>
            <a:ext cx="4332849" cy="163121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As bar chart shows availability is another concern product reach. Its predominant in Lucknow, Kolkata and Pune. It must be resolved by strengthening supply chain issues.</a:t>
            </a:r>
            <a:endParaRPr lang="en-IN" sz="2000" dirty="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ACD35918-357B-4DFC-96DA-B43BFFF594AA}"/>
              </a:ext>
            </a:extLst>
          </p:cNvPr>
          <p:cNvSpPr/>
          <p:nvPr/>
        </p:nvSpPr>
        <p:spPr>
          <a:xfrm>
            <a:off x="6428935" y="1484168"/>
            <a:ext cx="253219" cy="169106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4BC1E517-3257-4C58-9F38-63654B3781E9}"/>
              </a:ext>
            </a:extLst>
          </p:cNvPr>
          <p:cNvSpPr/>
          <p:nvPr/>
        </p:nvSpPr>
        <p:spPr>
          <a:xfrm>
            <a:off x="6428933" y="3884741"/>
            <a:ext cx="253219" cy="197126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6C8C09B3-00F2-4240-9ABD-706BFB119D15}"/>
              </a:ext>
            </a:extLst>
          </p:cNvPr>
          <p:cNvSpPr txBox="1"/>
          <p:nvPr/>
        </p:nvSpPr>
        <p:spPr>
          <a:xfrm>
            <a:off x="1822408" y="6483811"/>
            <a:ext cx="4273592" cy="369332"/>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CodeX</a:t>
            </a:r>
            <a:r>
              <a:rPr lang="en-US" dirty="0">
                <a:latin typeface="Times New Roman" panose="02020603050405020304" pitchFamily="18" charset="0"/>
                <a:cs typeface="Times New Roman" panose="02020603050405020304" pitchFamily="18" charset="0"/>
              </a:rPr>
              <a:t> drink not available locally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56086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F8BAB5-7155-4910-801F-5062F85B7AC5}"/>
              </a:ext>
            </a:extLst>
          </p:cNvPr>
          <p:cNvSpPr/>
          <p:nvPr/>
        </p:nvSpPr>
        <p:spPr>
          <a:xfrm>
            <a:off x="773723" y="232623"/>
            <a:ext cx="4572000" cy="633046"/>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7259CD3-217F-466D-8624-A6FA46EF1D1A}"/>
              </a:ext>
            </a:extLst>
          </p:cNvPr>
          <p:cNvSpPr txBox="1"/>
          <p:nvPr/>
        </p:nvSpPr>
        <p:spPr>
          <a:xfrm>
            <a:off x="984738" y="280665"/>
            <a:ext cx="4149969"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Recommendations</a:t>
            </a:r>
            <a:endParaRPr lang="en-IN" sz="28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BA9C6EF-891E-4CEA-B3AC-FCA1261F9C7B}"/>
              </a:ext>
            </a:extLst>
          </p:cNvPr>
          <p:cNvSpPr txBox="1"/>
          <p:nvPr/>
        </p:nvSpPr>
        <p:spPr>
          <a:xfrm>
            <a:off x="661182" y="1059784"/>
            <a:ext cx="6597747"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1. What immediate improvements can we bring to the product?</a:t>
            </a:r>
            <a:endParaRPr lang="en-IN" sz="2400"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DD2D4398-A1F0-4E80-ACC1-381DC5F4C4B4}"/>
              </a:ext>
            </a:extLst>
          </p:cNvPr>
          <p:cNvSpPr/>
          <p:nvPr/>
        </p:nvSpPr>
        <p:spPr>
          <a:xfrm>
            <a:off x="661182" y="2126399"/>
            <a:ext cx="6372664" cy="1404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6AC4114E-33E4-458C-A3EB-2CBA822784F6}"/>
              </a:ext>
            </a:extLst>
          </p:cNvPr>
          <p:cNvSpPr txBox="1"/>
          <p:nvPr/>
        </p:nvSpPr>
        <p:spPr>
          <a:xfrm>
            <a:off x="886264" y="2186597"/>
            <a:ext cx="6246056" cy="1384995"/>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We can improve our drinks test, which is mere 3.2 with most sought after ingredients</a:t>
            </a:r>
            <a:r>
              <a:rPr lang="en-US" sz="24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like Caffeine and Vitamins</a:t>
            </a:r>
            <a:r>
              <a:rPr lang="en-US" sz="24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Along with that reducing sugar content and widening range of flavors such as Guarana we will cater customers needs</a:t>
            </a:r>
            <a:endParaRPr lang="en-US" sz="24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A18A6F77-43E4-43EA-98A0-C1364B5DD2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7065" y="718441"/>
            <a:ext cx="4904935" cy="3397121"/>
          </a:xfrm>
          <a:prstGeom prst="rect">
            <a:avLst/>
          </a:prstGeom>
        </p:spPr>
      </p:pic>
      <p:pic>
        <p:nvPicPr>
          <p:cNvPr id="14" name="Picture 13">
            <a:extLst>
              <a:ext uri="{FF2B5EF4-FFF2-40B4-BE49-F238E27FC236}">
                <a16:creationId xmlns:a16="http://schemas.microsoft.com/office/drawing/2014/main" id="{44EA4CCC-5003-4C3F-B7AF-D11819F287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2320" y="4260125"/>
            <a:ext cx="4972744" cy="2715004"/>
          </a:xfrm>
          <a:prstGeom prst="rect">
            <a:avLst/>
          </a:prstGeom>
        </p:spPr>
      </p:pic>
      <p:sp>
        <p:nvSpPr>
          <p:cNvPr id="15" name="Rectangle 14">
            <a:extLst>
              <a:ext uri="{FF2B5EF4-FFF2-40B4-BE49-F238E27FC236}">
                <a16:creationId xmlns:a16="http://schemas.microsoft.com/office/drawing/2014/main" id="{6EE7CE57-F641-47A7-BFBA-A423A81F584B}"/>
              </a:ext>
            </a:extLst>
          </p:cNvPr>
          <p:cNvSpPr/>
          <p:nvPr/>
        </p:nvSpPr>
        <p:spPr>
          <a:xfrm>
            <a:off x="665870" y="4754800"/>
            <a:ext cx="6334071" cy="12099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FC1DFE8C-1034-4722-A4C2-3D0798A20769}"/>
              </a:ext>
            </a:extLst>
          </p:cNvPr>
          <p:cNvSpPr txBox="1"/>
          <p:nvPr/>
        </p:nvSpPr>
        <p:spPr>
          <a:xfrm>
            <a:off x="903216" y="4851919"/>
            <a:ext cx="6113677" cy="1015663"/>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We can improve customer base significantly by choosing natural ingredients since 50 % of customers are interested in it.</a:t>
            </a:r>
            <a:endParaRPr lang="en-IN" sz="2000" dirty="0">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C9E0F1EB-D553-4FA6-924E-CAE2D38FD392}"/>
              </a:ext>
            </a:extLst>
          </p:cNvPr>
          <p:cNvSpPr/>
          <p:nvPr/>
        </p:nvSpPr>
        <p:spPr>
          <a:xfrm>
            <a:off x="661182" y="2126399"/>
            <a:ext cx="225082" cy="140459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6C63AD5A-438D-41AD-94BE-1AB53D84399C}"/>
              </a:ext>
            </a:extLst>
          </p:cNvPr>
          <p:cNvSpPr/>
          <p:nvPr/>
        </p:nvSpPr>
        <p:spPr>
          <a:xfrm>
            <a:off x="661182" y="4754800"/>
            <a:ext cx="225082" cy="120990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11C27EB4-9C11-4DFB-B49B-E90DE20EA311}"/>
              </a:ext>
            </a:extLst>
          </p:cNvPr>
          <p:cNvSpPr txBox="1"/>
          <p:nvPr/>
        </p:nvSpPr>
        <p:spPr>
          <a:xfrm rot="-5400000">
            <a:off x="5729567" y="2063137"/>
            <a:ext cx="305872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Improvements desired share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9527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25DE163-3D2D-46E3-A9E7-CD25769E5F45}"/>
              </a:ext>
            </a:extLst>
          </p:cNvPr>
          <p:cNvGrpSpPr/>
          <p:nvPr/>
        </p:nvGrpSpPr>
        <p:grpSpPr>
          <a:xfrm>
            <a:off x="0" y="438143"/>
            <a:ext cx="9304998" cy="6024489"/>
            <a:chOff x="3446585" y="217724"/>
            <a:chExt cx="8131126" cy="5852160"/>
          </a:xfrm>
        </p:grpSpPr>
        <p:pic>
          <p:nvPicPr>
            <p:cNvPr id="4" name="Picture 3">
              <a:extLst>
                <a:ext uri="{FF2B5EF4-FFF2-40B4-BE49-F238E27FC236}">
                  <a16:creationId xmlns:a16="http://schemas.microsoft.com/office/drawing/2014/main" id="{46D9DBA2-5AF2-44D4-BDDF-FD732ACF1324}"/>
                </a:ext>
              </a:extLst>
            </p:cNvPr>
            <p:cNvPicPr>
              <a:picLocks noChangeAspect="1"/>
            </p:cNvPicPr>
            <p:nvPr/>
          </p:nvPicPr>
          <p:blipFill>
            <a:blip r:embed="rId2"/>
            <a:stretch>
              <a:fillRect/>
            </a:stretch>
          </p:blipFill>
          <p:spPr>
            <a:xfrm>
              <a:off x="3446585" y="217724"/>
              <a:ext cx="8131126" cy="5852160"/>
            </a:xfrm>
            <a:prstGeom prst="rect">
              <a:avLst/>
            </a:prstGeom>
          </p:spPr>
        </p:pic>
        <p:grpSp>
          <p:nvGrpSpPr>
            <p:cNvPr id="10" name="Group 9">
              <a:extLst>
                <a:ext uri="{FF2B5EF4-FFF2-40B4-BE49-F238E27FC236}">
                  <a16:creationId xmlns:a16="http://schemas.microsoft.com/office/drawing/2014/main" id="{F7DCF6E2-85A1-472A-B31B-0A4B6105143A}"/>
                </a:ext>
              </a:extLst>
            </p:cNvPr>
            <p:cNvGrpSpPr/>
            <p:nvPr/>
          </p:nvGrpSpPr>
          <p:grpSpPr>
            <a:xfrm>
              <a:off x="8594298" y="1090481"/>
              <a:ext cx="1584741" cy="888292"/>
              <a:chOff x="2432648" y="232351"/>
              <a:chExt cx="1584741" cy="888292"/>
            </a:xfrm>
          </p:grpSpPr>
          <p:sp>
            <p:nvSpPr>
              <p:cNvPr id="6" name="Rectangle 5">
                <a:extLst>
                  <a:ext uri="{FF2B5EF4-FFF2-40B4-BE49-F238E27FC236}">
                    <a16:creationId xmlns:a16="http://schemas.microsoft.com/office/drawing/2014/main" id="{BCB0EDBD-65EE-4B5C-86AD-90AC1DCF450E}"/>
                  </a:ext>
                </a:extLst>
              </p:cNvPr>
              <p:cNvSpPr/>
              <p:nvPr/>
            </p:nvSpPr>
            <p:spPr>
              <a:xfrm>
                <a:off x="2432648" y="232351"/>
                <a:ext cx="1584741" cy="888292"/>
              </a:xfrm>
              <a:prstGeom prst="rect">
                <a:avLst/>
              </a:prstGeom>
              <a:solidFill>
                <a:srgbClr val="365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highlight>
                    <a:srgbClr val="00FF00"/>
                  </a:highlight>
                </a:endParaRPr>
              </a:p>
            </p:txBody>
          </p:sp>
          <p:sp>
            <p:nvSpPr>
              <p:cNvPr id="7" name="TextBox 6">
                <a:extLst>
                  <a:ext uri="{FF2B5EF4-FFF2-40B4-BE49-F238E27FC236}">
                    <a16:creationId xmlns:a16="http://schemas.microsoft.com/office/drawing/2014/main" id="{6F19E3DC-3413-4693-A097-6484AA4BED16}"/>
                  </a:ext>
                </a:extLst>
              </p:cNvPr>
              <p:cNvSpPr txBox="1"/>
              <p:nvPr/>
            </p:nvSpPr>
            <p:spPr>
              <a:xfrm>
                <a:off x="2432648" y="341073"/>
                <a:ext cx="1584741" cy="584775"/>
              </a:xfrm>
              <a:prstGeom prst="rect">
                <a:avLst/>
              </a:prstGeom>
              <a:noFill/>
            </p:spPr>
            <p:txBody>
              <a:bodyPr wrap="square" rtlCol="0">
                <a:spAutoFit/>
              </a:bodyPr>
              <a:lstStyle/>
              <a:p>
                <a:r>
                  <a:rPr lang="en-US" sz="3200" dirty="0">
                    <a:solidFill>
                      <a:schemeClr val="bg1"/>
                    </a:solidFill>
                    <a:latin typeface="Times New Roman" panose="02020603050405020304" pitchFamily="18" charset="0"/>
                    <a:cs typeface="Times New Roman" panose="02020603050405020304" pitchFamily="18" charset="0"/>
                  </a:rPr>
                  <a:t>Context</a:t>
                </a:r>
                <a:endParaRPr lang="en-IN" sz="3200" dirty="0">
                  <a:solidFill>
                    <a:schemeClr val="bg1"/>
                  </a:solidFill>
                  <a:latin typeface="Times New Roman" panose="02020603050405020304" pitchFamily="18" charset="0"/>
                  <a:cs typeface="Times New Roman" panose="02020603050405020304" pitchFamily="18" charset="0"/>
                </a:endParaRPr>
              </a:p>
            </p:txBody>
          </p:sp>
        </p:grpSp>
        <p:grpSp>
          <p:nvGrpSpPr>
            <p:cNvPr id="14" name="Group 13">
              <a:extLst>
                <a:ext uri="{FF2B5EF4-FFF2-40B4-BE49-F238E27FC236}">
                  <a16:creationId xmlns:a16="http://schemas.microsoft.com/office/drawing/2014/main" id="{01DD9C37-CD63-4FBB-B6EC-2297AFA97D25}"/>
                </a:ext>
              </a:extLst>
            </p:cNvPr>
            <p:cNvGrpSpPr/>
            <p:nvPr/>
          </p:nvGrpSpPr>
          <p:grpSpPr>
            <a:xfrm>
              <a:off x="8538338" y="2575788"/>
              <a:ext cx="1640701" cy="1094480"/>
              <a:chOff x="1760054" y="993556"/>
              <a:chExt cx="1640701" cy="1094480"/>
            </a:xfrm>
          </p:grpSpPr>
          <p:sp>
            <p:nvSpPr>
              <p:cNvPr id="11" name="Rectangle 10">
                <a:extLst>
                  <a:ext uri="{FF2B5EF4-FFF2-40B4-BE49-F238E27FC236}">
                    <a16:creationId xmlns:a16="http://schemas.microsoft.com/office/drawing/2014/main" id="{B13EE549-7AC4-4678-A534-7E82F03C22CC}"/>
                  </a:ext>
                </a:extLst>
              </p:cNvPr>
              <p:cNvSpPr/>
              <p:nvPr/>
            </p:nvSpPr>
            <p:spPr>
              <a:xfrm>
                <a:off x="1760054" y="993556"/>
                <a:ext cx="1640701" cy="1094480"/>
              </a:xfrm>
              <a:prstGeom prst="rect">
                <a:avLst/>
              </a:prstGeom>
              <a:solidFill>
                <a:srgbClr val="2A9D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43A25DEE-EC19-4C79-84C7-1FD1C81B29AE}"/>
                  </a:ext>
                </a:extLst>
              </p:cNvPr>
              <p:cNvSpPr txBox="1"/>
              <p:nvPr/>
            </p:nvSpPr>
            <p:spPr>
              <a:xfrm>
                <a:off x="1805885" y="1242238"/>
                <a:ext cx="1519311" cy="584775"/>
              </a:xfrm>
              <a:prstGeom prst="rect">
                <a:avLst/>
              </a:prstGeom>
              <a:noFill/>
            </p:spPr>
            <p:txBody>
              <a:bodyPr wrap="square" rtlCol="0">
                <a:spAutoFit/>
              </a:bodyPr>
              <a:lstStyle/>
              <a:p>
                <a:r>
                  <a:rPr lang="en-US" sz="3200" dirty="0">
                    <a:solidFill>
                      <a:schemeClr val="bg1"/>
                    </a:solidFill>
                    <a:latin typeface="Times New Roman" panose="02020603050405020304" pitchFamily="18" charset="0"/>
                    <a:cs typeface="Times New Roman" panose="02020603050405020304" pitchFamily="18" charset="0"/>
                  </a:rPr>
                  <a:t>Schema</a:t>
                </a:r>
                <a:endParaRPr lang="en-IN" sz="3200" dirty="0">
                  <a:solidFill>
                    <a:schemeClr val="bg1"/>
                  </a:solidFill>
                  <a:latin typeface="Times New Roman" panose="02020603050405020304" pitchFamily="18" charset="0"/>
                  <a:cs typeface="Times New Roman" panose="02020603050405020304" pitchFamily="18" charset="0"/>
                </a:endParaRPr>
              </a:p>
            </p:txBody>
          </p:sp>
        </p:grpSp>
        <p:grpSp>
          <p:nvGrpSpPr>
            <p:cNvPr id="16" name="Group 15">
              <a:extLst>
                <a:ext uri="{FF2B5EF4-FFF2-40B4-BE49-F238E27FC236}">
                  <a16:creationId xmlns:a16="http://schemas.microsoft.com/office/drawing/2014/main" id="{EADCAC3E-4E9C-4C5F-92D4-8A52740199DD}"/>
                </a:ext>
              </a:extLst>
            </p:cNvPr>
            <p:cNvGrpSpPr/>
            <p:nvPr/>
          </p:nvGrpSpPr>
          <p:grpSpPr>
            <a:xfrm>
              <a:off x="8566317" y="4162818"/>
              <a:ext cx="1640701" cy="1094480"/>
              <a:chOff x="892279" y="3429000"/>
              <a:chExt cx="1640701" cy="1094480"/>
            </a:xfrm>
            <a:solidFill>
              <a:srgbClr val="E9C36C"/>
            </a:solidFill>
          </p:grpSpPr>
          <p:sp>
            <p:nvSpPr>
              <p:cNvPr id="13" name="Rectangle 12">
                <a:extLst>
                  <a:ext uri="{FF2B5EF4-FFF2-40B4-BE49-F238E27FC236}">
                    <a16:creationId xmlns:a16="http://schemas.microsoft.com/office/drawing/2014/main" id="{52D664DC-E1C9-41BD-AEC6-E4E39F3963C0}"/>
                  </a:ext>
                </a:extLst>
              </p:cNvPr>
              <p:cNvSpPr/>
              <p:nvPr/>
            </p:nvSpPr>
            <p:spPr>
              <a:xfrm>
                <a:off x="892279" y="3429000"/>
                <a:ext cx="1640701" cy="1094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BC2DF8F8-6932-4904-A1BE-F6EB402E6AAA}"/>
                  </a:ext>
                </a:extLst>
              </p:cNvPr>
              <p:cNvSpPr txBox="1"/>
              <p:nvPr/>
            </p:nvSpPr>
            <p:spPr>
              <a:xfrm>
                <a:off x="892279" y="3670268"/>
                <a:ext cx="1640701" cy="584775"/>
              </a:xfrm>
              <a:prstGeom prst="rect">
                <a:avLst/>
              </a:prstGeom>
              <a:grpFill/>
            </p:spPr>
            <p:txBody>
              <a:bodyPr wrap="square" rtlCol="0">
                <a:spAutoFit/>
              </a:bodyPr>
              <a:lstStyle/>
              <a:p>
                <a:r>
                  <a:rPr lang="en-US" sz="3200" dirty="0">
                    <a:solidFill>
                      <a:schemeClr val="bg1"/>
                    </a:solidFill>
                    <a:latin typeface="Times New Roman" panose="02020603050405020304" pitchFamily="18" charset="0"/>
                    <a:cs typeface="Times New Roman" panose="02020603050405020304" pitchFamily="18" charset="0"/>
                  </a:rPr>
                  <a:t>Insights</a:t>
                </a:r>
                <a:endParaRPr lang="en-IN" sz="3200" dirty="0">
                  <a:solidFill>
                    <a:schemeClr val="bg1"/>
                  </a:solidFill>
                  <a:latin typeface="Times New Roman" panose="02020603050405020304" pitchFamily="18" charset="0"/>
                  <a:cs typeface="Times New Roman" panose="02020603050405020304" pitchFamily="18" charset="0"/>
                </a:endParaRPr>
              </a:p>
            </p:txBody>
          </p:sp>
        </p:grpSp>
        <p:grpSp>
          <p:nvGrpSpPr>
            <p:cNvPr id="21" name="Group 20">
              <a:extLst>
                <a:ext uri="{FF2B5EF4-FFF2-40B4-BE49-F238E27FC236}">
                  <a16:creationId xmlns:a16="http://schemas.microsoft.com/office/drawing/2014/main" id="{6763E014-6301-4C40-97E0-CC8533921135}"/>
                </a:ext>
              </a:extLst>
            </p:cNvPr>
            <p:cNvGrpSpPr/>
            <p:nvPr/>
          </p:nvGrpSpPr>
          <p:grpSpPr>
            <a:xfrm>
              <a:off x="4241940" y="2575788"/>
              <a:ext cx="1392702" cy="1136034"/>
              <a:chOff x="1428402" y="1090481"/>
              <a:chExt cx="1392702" cy="1136034"/>
            </a:xfrm>
          </p:grpSpPr>
          <p:sp>
            <p:nvSpPr>
              <p:cNvPr id="19" name="Rectangle 18">
                <a:extLst>
                  <a:ext uri="{FF2B5EF4-FFF2-40B4-BE49-F238E27FC236}">
                    <a16:creationId xmlns:a16="http://schemas.microsoft.com/office/drawing/2014/main" id="{3DC2720A-56BF-44E6-84FE-BE9F50935EFC}"/>
                  </a:ext>
                </a:extLst>
              </p:cNvPr>
              <p:cNvSpPr/>
              <p:nvPr/>
            </p:nvSpPr>
            <p:spPr>
              <a:xfrm>
                <a:off x="1428402" y="1090481"/>
                <a:ext cx="1239021" cy="11360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A36A4DA5-EBA7-4078-932D-4BDD55C1FCD1}"/>
                  </a:ext>
                </a:extLst>
              </p:cNvPr>
              <p:cNvSpPr txBox="1"/>
              <p:nvPr/>
            </p:nvSpPr>
            <p:spPr>
              <a:xfrm>
                <a:off x="1428402" y="1396888"/>
                <a:ext cx="1392702" cy="523220"/>
              </a:xfrm>
              <a:prstGeom prst="rect">
                <a:avLst/>
              </a:prstGeom>
              <a:noFill/>
              <a:ln>
                <a:noFill/>
              </a:ln>
            </p:spPr>
            <p:txBody>
              <a:bodyPr wrap="square" rtlCol="0">
                <a:spAutoFit/>
              </a:bodyPr>
              <a:lstStyle/>
              <a:p>
                <a:r>
                  <a:rPr lang="en-US" sz="2800" dirty="0">
                    <a:latin typeface="Times New Roman" panose="02020603050405020304" pitchFamily="18" charset="0"/>
                    <a:cs typeface="Times New Roman" panose="02020603050405020304" pitchFamily="18" charset="0"/>
                  </a:rPr>
                  <a:t>Agenda</a:t>
                </a:r>
                <a:endParaRPr lang="en-IN" sz="2800" dirty="0">
                  <a:latin typeface="Times New Roman" panose="02020603050405020304" pitchFamily="18" charset="0"/>
                  <a:cs typeface="Times New Roman" panose="02020603050405020304" pitchFamily="18" charset="0"/>
                </a:endParaRPr>
              </a:p>
            </p:txBody>
          </p:sp>
        </p:grpSp>
      </p:grpSp>
      <p:pic>
        <p:nvPicPr>
          <p:cNvPr id="18" name="Picture 17">
            <a:extLst>
              <a:ext uri="{FF2B5EF4-FFF2-40B4-BE49-F238E27FC236}">
                <a16:creationId xmlns:a16="http://schemas.microsoft.com/office/drawing/2014/main" id="{917BFA40-9AA5-441A-8F80-00E3D1D3E3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6712" y="0"/>
            <a:ext cx="3315287" cy="6858000"/>
          </a:xfrm>
          <a:prstGeom prst="rect">
            <a:avLst/>
          </a:prstGeom>
        </p:spPr>
      </p:pic>
    </p:spTree>
    <p:extLst>
      <p:ext uri="{BB962C8B-B14F-4D97-AF65-F5344CB8AC3E}">
        <p14:creationId xmlns:p14="http://schemas.microsoft.com/office/powerpoint/2010/main" val="697319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5FA9BB-AE2E-4409-9BB1-AA71BCE07F88}"/>
              </a:ext>
            </a:extLst>
          </p:cNvPr>
          <p:cNvSpPr txBox="1"/>
          <p:nvPr/>
        </p:nvSpPr>
        <p:spPr>
          <a:xfrm>
            <a:off x="717451" y="755622"/>
            <a:ext cx="6400802"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2. What should be the ideal price of our product ?</a:t>
            </a:r>
            <a:endParaRPr lang="en-IN"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D950A3D-BEF6-4E41-802C-170D90080C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449" y="2095492"/>
            <a:ext cx="6339223" cy="3545221"/>
          </a:xfrm>
          <a:prstGeom prst="rect">
            <a:avLst/>
          </a:prstGeom>
        </p:spPr>
      </p:pic>
      <p:sp>
        <p:nvSpPr>
          <p:cNvPr id="5" name="Rectangle 4">
            <a:extLst>
              <a:ext uri="{FF2B5EF4-FFF2-40B4-BE49-F238E27FC236}">
                <a16:creationId xmlns:a16="http://schemas.microsoft.com/office/drawing/2014/main" id="{B1285FAC-6C38-4D78-A9BB-4F46CD7290A5}"/>
              </a:ext>
            </a:extLst>
          </p:cNvPr>
          <p:cNvSpPr/>
          <p:nvPr/>
        </p:nvSpPr>
        <p:spPr>
          <a:xfrm>
            <a:off x="6879102" y="1758463"/>
            <a:ext cx="4529796" cy="1167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97F05A72-CF40-4EC9-A958-B32652B6FEA9}"/>
              </a:ext>
            </a:extLst>
          </p:cNvPr>
          <p:cNvSpPr txBox="1"/>
          <p:nvPr/>
        </p:nvSpPr>
        <p:spPr>
          <a:xfrm>
            <a:off x="7311683" y="1868442"/>
            <a:ext cx="3942472" cy="1015663"/>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As clearly seen from the chart that customers prefer energy drink priced between 50-99 Indian rupees.</a:t>
            </a:r>
            <a:endParaRPr lang="en-IN" sz="2000"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7279D3B4-AF71-4523-A25F-5FD2A5B1D20A}"/>
              </a:ext>
            </a:extLst>
          </p:cNvPr>
          <p:cNvSpPr/>
          <p:nvPr/>
        </p:nvSpPr>
        <p:spPr>
          <a:xfrm>
            <a:off x="6907238" y="3429000"/>
            <a:ext cx="4529796" cy="262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F9F02E5E-F583-40ED-A393-FDB8A1313AE7}"/>
              </a:ext>
            </a:extLst>
          </p:cNvPr>
          <p:cNvSpPr txBox="1"/>
          <p:nvPr/>
        </p:nvSpPr>
        <p:spPr>
          <a:xfrm>
            <a:off x="7272998" y="3503127"/>
            <a:ext cx="3742006" cy="2554545"/>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Another pricing strategy could be used by having mid range product pricing 100 – 150 which will compel customers choosing lower priced product. Ultimately that will satisfy customer thinking product being sold at cheap price and making smart move.</a:t>
            </a:r>
            <a:endParaRPr lang="en-IN" sz="2000"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A0D372A2-D20B-442E-BCC6-63E3E4C7340B}"/>
              </a:ext>
            </a:extLst>
          </p:cNvPr>
          <p:cNvSpPr/>
          <p:nvPr/>
        </p:nvSpPr>
        <p:spPr>
          <a:xfrm>
            <a:off x="6879102" y="1758463"/>
            <a:ext cx="239151" cy="1167618"/>
          </a:xfrm>
          <a:prstGeom prst="rect">
            <a:avLst/>
          </a:prstGeom>
          <a:solidFill>
            <a:srgbClr val="90E0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9CFEB156-34BE-41F4-BBA7-2BAA90E00D25}"/>
              </a:ext>
            </a:extLst>
          </p:cNvPr>
          <p:cNvSpPr/>
          <p:nvPr/>
        </p:nvSpPr>
        <p:spPr>
          <a:xfrm>
            <a:off x="6907238" y="3429000"/>
            <a:ext cx="211016" cy="2628672"/>
          </a:xfrm>
          <a:prstGeom prst="rect">
            <a:avLst/>
          </a:prstGeom>
          <a:solidFill>
            <a:srgbClr val="90E0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33649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9EFB2B-E763-4689-A911-D856B27AB9B4}"/>
              </a:ext>
            </a:extLst>
          </p:cNvPr>
          <p:cNvSpPr txBox="1"/>
          <p:nvPr/>
        </p:nvSpPr>
        <p:spPr>
          <a:xfrm>
            <a:off x="323557" y="58846"/>
            <a:ext cx="7420708"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3. What kind of marketing campaigns, offers, and discounts we can run ?</a:t>
            </a:r>
            <a:endParaRPr lang="en-IN" sz="2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5983F2E-94F4-46FC-B59B-892C415A6796}"/>
              </a:ext>
            </a:extLst>
          </p:cNvPr>
          <p:cNvSpPr txBox="1"/>
          <p:nvPr/>
        </p:nvSpPr>
        <p:spPr>
          <a:xfrm>
            <a:off x="119575" y="1194626"/>
            <a:ext cx="7420708" cy="5355312"/>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As humans we associate quality of person, event with the products and services they are endorsing. The same psychological advantage is used by energy drink seller Red-Bull that controls of over 70% of the $1.6 billion US market, which sponsor sports events of mountain biking, wind surfing, snowboarding, Formula 1, music concerts and videogame events.</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Red-Bull taken marketing to a new level by sponsoring </a:t>
            </a:r>
            <a:r>
              <a:rPr lang="en-IN" b="1" dirty="0">
                <a:latin typeface="Times New Roman" panose="02020603050405020304" pitchFamily="18" charset="0"/>
                <a:cs typeface="Times New Roman" panose="02020603050405020304" pitchFamily="18" charset="0"/>
              </a:rPr>
              <a:t>Stratos Project </a:t>
            </a:r>
            <a:r>
              <a:rPr lang="en-IN" dirty="0">
                <a:latin typeface="Times New Roman" panose="02020603050405020304" pitchFamily="18" charset="0"/>
                <a:cs typeface="Times New Roman" panose="02020603050405020304" pitchFamily="18" charset="0"/>
              </a:rPr>
              <a:t>in which Felix Baumgartner had to </a:t>
            </a:r>
            <a:r>
              <a:rPr lang="en-US" dirty="0">
                <a:latin typeface="Times New Roman" panose="02020603050405020304" pitchFamily="18" charset="0"/>
                <a:cs typeface="Times New Roman" panose="02020603050405020304" pitchFamily="18" charset="0"/>
              </a:rPr>
              <a:t>free fall jump from the Earth stratosphere in a helium balloon.</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After this project the company increased </a:t>
            </a:r>
            <a:r>
              <a:rPr lang="en-US" b="1" dirty="0">
                <a:latin typeface="Times New Roman" panose="02020603050405020304" pitchFamily="18" charset="0"/>
                <a:cs typeface="Times New Roman" panose="02020603050405020304" pitchFamily="18" charset="0"/>
              </a:rPr>
              <a:t>7% of its sales in just six months generating $1.6 billion and selling 5.2 billion cans</a:t>
            </a:r>
            <a:r>
              <a:rPr lang="en-US" dirty="0">
                <a:latin typeface="Times New Roman" panose="02020603050405020304" pitchFamily="18" charset="0"/>
                <a:cs typeface="Times New Roman" panose="02020603050405020304" pitchFamily="18" charset="0"/>
              </a:rPr>
              <a:t> in the following year.</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Likewise we can also do branding of our product by sponsoring various best known events like </a:t>
            </a:r>
            <a:r>
              <a:rPr lang="en-US" dirty="0" err="1">
                <a:latin typeface="Times New Roman" panose="02020603050405020304" pitchFamily="18" charset="0"/>
                <a:cs typeface="Times New Roman" panose="02020603050405020304" pitchFamily="18" charset="0"/>
              </a:rPr>
              <a:t>Jashn</a:t>
            </a:r>
            <a:r>
              <a:rPr lang="en-US" dirty="0">
                <a:latin typeface="Times New Roman" panose="02020603050405020304" pitchFamily="18" charset="0"/>
                <a:cs typeface="Times New Roman" panose="02020603050405020304" pitchFamily="18" charset="0"/>
              </a:rPr>
              <a:t>-e-</a:t>
            </a:r>
            <a:r>
              <a:rPr lang="en-US" dirty="0" err="1">
                <a:latin typeface="Times New Roman" panose="02020603050405020304" pitchFamily="18" charset="0"/>
                <a:cs typeface="Times New Roman" panose="02020603050405020304" pitchFamily="18" charset="0"/>
              </a:rPr>
              <a:t>Rekhata</a:t>
            </a:r>
            <a:r>
              <a:rPr lang="en-US" dirty="0">
                <a:latin typeface="Times New Roman" panose="02020603050405020304" pitchFamily="18" charset="0"/>
                <a:cs typeface="Times New Roman" panose="02020603050405020304" pitchFamily="18" charset="0"/>
              </a:rPr>
              <a:t>, a Hindi-Urdu </a:t>
            </a:r>
            <a:r>
              <a:rPr lang="en-US" dirty="0" err="1">
                <a:latin typeface="Times New Roman" panose="02020603050405020304" pitchFamily="18" charset="0"/>
                <a:cs typeface="Times New Roman" panose="02020603050405020304" pitchFamily="18" charset="0"/>
              </a:rPr>
              <a:t>Kavisammelan</a:t>
            </a:r>
            <a:r>
              <a:rPr lang="en-US" dirty="0">
                <a:latin typeface="Times New Roman" panose="02020603050405020304" pitchFamily="18" charset="0"/>
                <a:cs typeface="Times New Roman" panose="02020603050405020304" pitchFamily="18" charset="0"/>
              </a:rPr>
              <a:t> happens every year in New Delhi, sponsoring Tech-fest events at various premier schools like IITS, IIMs and NITs and sponsoring IPL, a cricket festival for Indians, which is watched by </a:t>
            </a:r>
            <a:r>
              <a:rPr lang="en-US" b="1" dirty="0">
                <a:latin typeface="Times New Roman" panose="02020603050405020304" pitchFamily="18" charset="0"/>
                <a:cs typeface="Times New Roman" panose="02020603050405020304" pitchFamily="18" charset="0"/>
              </a:rPr>
              <a:t>1.5 crore Indians </a:t>
            </a:r>
            <a:r>
              <a:rPr lang="en-US" dirty="0">
                <a:latin typeface="Times New Roman" panose="02020603050405020304" pitchFamily="18" charset="0"/>
                <a:cs typeface="Times New Roman" panose="02020603050405020304" pitchFamily="18" charset="0"/>
              </a:rPr>
              <a:t>on every single day for 60 days.</a:t>
            </a:r>
            <a:endParaRPr lang="en-IN"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37713D95-1F28-4A87-80BB-797C531D6F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9257" y="889843"/>
            <a:ext cx="4412743" cy="3001729"/>
          </a:xfrm>
          <a:prstGeom prst="rect">
            <a:avLst/>
          </a:prstGeom>
        </p:spPr>
      </p:pic>
      <p:pic>
        <p:nvPicPr>
          <p:cNvPr id="11" name="Picture 10">
            <a:extLst>
              <a:ext uri="{FF2B5EF4-FFF2-40B4-BE49-F238E27FC236}">
                <a16:creationId xmlns:a16="http://schemas.microsoft.com/office/drawing/2014/main" id="{603C957F-88F2-43CB-899D-959289F1DE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9257" y="3872282"/>
            <a:ext cx="4412744" cy="2936481"/>
          </a:xfrm>
          <a:prstGeom prst="rect">
            <a:avLst/>
          </a:prstGeom>
        </p:spPr>
      </p:pic>
    </p:spTree>
    <p:extLst>
      <p:ext uri="{BB962C8B-B14F-4D97-AF65-F5344CB8AC3E}">
        <p14:creationId xmlns:p14="http://schemas.microsoft.com/office/powerpoint/2010/main" val="10598496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A8BA73-B634-49F2-8D80-FF4B20229631}"/>
              </a:ext>
            </a:extLst>
          </p:cNvPr>
          <p:cNvSpPr txBox="1"/>
          <p:nvPr/>
        </p:nvSpPr>
        <p:spPr>
          <a:xfrm>
            <a:off x="5317587" y="450166"/>
            <a:ext cx="6457071"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4. Who should be a brand ambassador, and why ?</a:t>
            </a:r>
            <a:endParaRPr lang="en-IN" sz="2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C0835339-4659-41A5-9D2C-65D15AFD2F14}"/>
              </a:ext>
            </a:extLst>
          </p:cNvPr>
          <p:cNvSpPr txBox="1"/>
          <p:nvPr/>
        </p:nvSpPr>
        <p:spPr>
          <a:xfrm>
            <a:off x="5458266" y="1748850"/>
            <a:ext cx="6189784" cy="4093428"/>
          </a:xfrm>
          <a:prstGeom prst="rect">
            <a:avLst/>
          </a:prstGeom>
          <a:noFill/>
        </p:spPr>
        <p:txBody>
          <a:bodyPr wrap="square" rtlCol="0">
            <a:spAutoFit/>
          </a:bodyPr>
          <a:lstStyle/>
          <a:p>
            <a:pPr marL="285750" indent="-28575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The ideal brand ambassador possess qualities that align with the energy drink's target  audience and brand values. Since our target audience is between 15 to 35 age group, who sees a film actor as Hero and follows their style and endorsements.</a:t>
            </a:r>
          </a:p>
          <a:p>
            <a:pPr marL="285750" indent="-28575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For these reason I believe Ranveer Singh will be ideal choice for our </a:t>
            </a:r>
            <a:r>
              <a:rPr lang="en-US" sz="2000" dirty="0" err="1">
                <a:latin typeface="Times New Roman" panose="02020603050405020304" pitchFamily="18" charset="0"/>
                <a:cs typeface="Times New Roman" panose="02020603050405020304" pitchFamily="18" charset="0"/>
              </a:rPr>
              <a:t>CodeX</a:t>
            </a:r>
            <a:r>
              <a:rPr lang="en-US" sz="2000" dirty="0">
                <a:latin typeface="Times New Roman" panose="02020603050405020304" pitchFamily="18" charset="0"/>
                <a:cs typeface="Times New Roman" panose="02020603050405020304" pitchFamily="18" charset="0"/>
              </a:rPr>
              <a:t> brand. He has massive fan following of 41 Million and has charismatic personality. His energy, fitness, and dedication to acting align well with the concept of energy drink.</a:t>
            </a:r>
          </a:p>
          <a:p>
            <a:pPr marL="285750" indent="-28575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Along with that he actively supports his wife Deepika</a:t>
            </a:r>
          </a:p>
          <a:p>
            <a:r>
              <a:rPr lang="en-US" sz="2000" dirty="0">
                <a:latin typeface="Times New Roman" panose="02020603050405020304" pitchFamily="18" charset="0"/>
                <a:cs typeface="Times New Roman" panose="02020603050405020304" pitchFamily="18" charset="0"/>
              </a:rPr>
              <a:t>     Padukone, who is Bollywood celebrity, a social activist and mental health supporter. </a:t>
            </a:r>
          </a:p>
        </p:txBody>
      </p:sp>
      <p:pic>
        <p:nvPicPr>
          <p:cNvPr id="6" name="Picture 5">
            <a:extLst>
              <a:ext uri="{FF2B5EF4-FFF2-40B4-BE49-F238E27FC236}">
                <a16:creationId xmlns:a16="http://schemas.microsoft.com/office/drawing/2014/main" id="{2AB1E2BB-9489-4D04-B65D-1131722A70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014898" cy="6858000"/>
          </a:xfrm>
          <a:prstGeom prst="rect">
            <a:avLst/>
          </a:prstGeom>
        </p:spPr>
      </p:pic>
    </p:spTree>
    <p:extLst>
      <p:ext uri="{BB962C8B-B14F-4D97-AF65-F5344CB8AC3E}">
        <p14:creationId xmlns:p14="http://schemas.microsoft.com/office/powerpoint/2010/main" val="201642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5888FC-6C24-44B9-83E0-C923EF36D10D}"/>
              </a:ext>
            </a:extLst>
          </p:cNvPr>
          <p:cNvSpPr txBox="1"/>
          <p:nvPr/>
        </p:nvSpPr>
        <p:spPr>
          <a:xfrm>
            <a:off x="576775" y="488544"/>
            <a:ext cx="6020973"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5.Who should be our target audience and why ? </a:t>
            </a:r>
            <a:endParaRPr lang="en-IN" sz="2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4D5B2D8-2044-43B4-83BD-B0A2DC9F084D}"/>
              </a:ext>
            </a:extLst>
          </p:cNvPr>
          <p:cNvSpPr txBox="1"/>
          <p:nvPr/>
        </p:nvSpPr>
        <p:spPr>
          <a:xfrm>
            <a:off x="436099" y="1645917"/>
            <a:ext cx="6949439" cy="5324535"/>
          </a:xfrm>
          <a:prstGeom prst="rect">
            <a:avLst/>
          </a:prstGeom>
          <a:noFill/>
        </p:spPr>
        <p:txBody>
          <a:bodyPr wrap="square" rtlCol="0">
            <a:spAutoFit/>
          </a:bodyPr>
          <a:lstStyle/>
          <a:p>
            <a:pPr marL="285750" indent="-285750">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India's Population dynamics according to 2021 population census</a:t>
            </a:r>
          </a:p>
          <a:p>
            <a:pPr marL="285750" indent="-285750">
              <a:buFont typeface="Wingdings" panose="05000000000000000000" pitchFamily="2" charset="2"/>
              <a:buChar char="q"/>
            </a:pPr>
            <a:endParaRPr lang="en-IN"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0 to 14 years: Approximately 26-28%</a:t>
            </a:r>
          </a:p>
          <a:p>
            <a:r>
              <a:rPr lang="en-US" sz="2000" dirty="0">
                <a:latin typeface="Times New Roman" panose="02020603050405020304" pitchFamily="18" charset="0"/>
                <a:cs typeface="Times New Roman" panose="02020603050405020304" pitchFamily="18" charset="0"/>
              </a:rPr>
              <a:t>      15 to 24 years: Approximately 17-19%</a:t>
            </a:r>
          </a:p>
          <a:p>
            <a:r>
              <a:rPr lang="en-US" sz="2000" dirty="0">
                <a:latin typeface="Times New Roman" panose="02020603050405020304" pitchFamily="18" charset="0"/>
                <a:cs typeface="Times New Roman" panose="02020603050405020304" pitchFamily="18" charset="0"/>
              </a:rPr>
              <a:t>      25 to 44 years: Approximately 40-42%</a:t>
            </a:r>
          </a:p>
          <a:p>
            <a:pPr marL="285750" indent="-285750">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Which tells that our target audience should be between 15 to 44 comprising approximately 60% of the Population. With the advent of telecom and mobile revolution, its little easy to market our product through online ads, TV commercials, sports events like IPL and FIFA and online games. </a:t>
            </a:r>
          </a:p>
          <a:p>
            <a:pPr marL="285750" indent="-285750">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Along with that they have disposable income and their needs can be catered by our energy drink as quick energy source at gym or sports events, studying and late night work and social gatherings.  </a:t>
            </a:r>
            <a:endParaRPr lang="en-IN" sz="2000" dirty="0">
              <a:latin typeface="Times New Roman" panose="02020603050405020304" pitchFamily="18" charset="0"/>
              <a:cs typeface="Times New Roman" panose="02020603050405020304" pitchFamily="18" charset="0"/>
            </a:endParaRPr>
          </a:p>
        </p:txBody>
      </p:sp>
      <p:sp>
        <p:nvSpPr>
          <p:cNvPr id="7" name="Oval 6">
            <a:extLst>
              <a:ext uri="{FF2B5EF4-FFF2-40B4-BE49-F238E27FC236}">
                <a16:creationId xmlns:a16="http://schemas.microsoft.com/office/drawing/2014/main" id="{AEBEA155-E11F-4BDD-9470-C16675DE11F4}"/>
              </a:ext>
            </a:extLst>
          </p:cNvPr>
          <p:cNvSpPr/>
          <p:nvPr/>
        </p:nvSpPr>
        <p:spPr>
          <a:xfrm>
            <a:off x="7258929" y="439167"/>
            <a:ext cx="4731546" cy="5979665"/>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626363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58D9D5-6A44-4B0C-B14A-4E12FB45D2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81286"/>
          </a:xfrm>
          <a:prstGeom prst="rect">
            <a:avLst/>
          </a:prstGeom>
        </p:spPr>
      </p:pic>
      <p:sp>
        <p:nvSpPr>
          <p:cNvPr id="4" name="Rectangle 3">
            <a:extLst>
              <a:ext uri="{FF2B5EF4-FFF2-40B4-BE49-F238E27FC236}">
                <a16:creationId xmlns:a16="http://schemas.microsoft.com/office/drawing/2014/main" id="{2388492E-7163-4920-BDCF-5758CA7C4BBB}"/>
              </a:ext>
            </a:extLst>
          </p:cNvPr>
          <p:cNvSpPr/>
          <p:nvPr/>
        </p:nvSpPr>
        <p:spPr>
          <a:xfrm>
            <a:off x="2873828" y="5283199"/>
            <a:ext cx="7721601" cy="2104572"/>
          </a:xfrm>
          <a:prstGeom prst="rect">
            <a:avLst/>
          </a:prstGeom>
          <a:solidFill>
            <a:srgbClr val="F8F6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AAEEB4B0-B879-40B2-9042-B61CC8095C1A}"/>
              </a:ext>
            </a:extLst>
          </p:cNvPr>
          <p:cNvSpPr txBox="1"/>
          <p:nvPr/>
        </p:nvSpPr>
        <p:spPr>
          <a:xfrm>
            <a:off x="3439886" y="5761725"/>
            <a:ext cx="6313714"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Feel free to comment, share or highlight mistakes that I have done in presentation or analysis.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6491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56F25C4-491F-4D3A-9233-22A7F32760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092506" cy="6858000"/>
          </a:xfrm>
          <a:prstGeom prst="rect">
            <a:avLst/>
          </a:prstGeom>
        </p:spPr>
      </p:pic>
      <p:sp>
        <p:nvSpPr>
          <p:cNvPr id="7" name="Rectangle 6">
            <a:extLst>
              <a:ext uri="{FF2B5EF4-FFF2-40B4-BE49-F238E27FC236}">
                <a16:creationId xmlns:a16="http://schemas.microsoft.com/office/drawing/2014/main" id="{ED16004B-164E-4354-B2E5-897EB62596E5}"/>
              </a:ext>
            </a:extLst>
          </p:cNvPr>
          <p:cNvSpPr/>
          <p:nvPr/>
        </p:nvSpPr>
        <p:spPr>
          <a:xfrm>
            <a:off x="5744309" y="956604"/>
            <a:ext cx="5355102" cy="229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7598EB1A-E511-49CD-A65C-3AF9DD57B739}"/>
              </a:ext>
            </a:extLst>
          </p:cNvPr>
          <p:cNvSpPr txBox="1"/>
          <p:nvPr/>
        </p:nvSpPr>
        <p:spPr>
          <a:xfrm>
            <a:off x="6189785" y="1013095"/>
            <a:ext cx="2616591"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Company Information</a:t>
            </a:r>
            <a:endParaRPr lang="en-IN" sz="20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4D6B0D23-16E8-4A79-B35F-B3CD5121CCF8}"/>
              </a:ext>
            </a:extLst>
          </p:cNvPr>
          <p:cNvSpPr txBox="1"/>
          <p:nvPr/>
        </p:nvSpPr>
        <p:spPr>
          <a:xfrm>
            <a:off x="6189785" y="1561514"/>
            <a:ext cx="4656406" cy="1477328"/>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CodeX</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is a German beverage company that is aiming to make its mark in the Indian market. After completely dominating European energy drink market, </a:t>
            </a:r>
            <a:r>
              <a:rPr lang="en-US" dirty="0" err="1">
                <a:latin typeface="Times New Roman" panose="02020603050405020304" pitchFamily="18" charset="0"/>
                <a:cs typeface="Times New Roman" panose="02020603050405020304" pitchFamily="18" charset="0"/>
              </a:rPr>
              <a:t>CodeX</a:t>
            </a:r>
            <a:r>
              <a:rPr lang="en-US" dirty="0">
                <a:latin typeface="Times New Roman" panose="02020603050405020304" pitchFamily="18" charset="0"/>
                <a:cs typeface="Times New Roman" panose="02020603050405020304" pitchFamily="18" charset="0"/>
              </a:rPr>
              <a:t> is eying on Indian market which is growing since a decade.</a:t>
            </a:r>
            <a:endParaRPr lang="en-IN"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F75140B7-1EC9-42C9-9657-31E79543BA2A}"/>
              </a:ext>
            </a:extLst>
          </p:cNvPr>
          <p:cNvSpPr/>
          <p:nvPr/>
        </p:nvSpPr>
        <p:spPr>
          <a:xfrm>
            <a:off x="5744309" y="3945988"/>
            <a:ext cx="5355102" cy="2539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TextBox 12">
            <a:extLst>
              <a:ext uri="{FF2B5EF4-FFF2-40B4-BE49-F238E27FC236}">
                <a16:creationId xmlns:a16="http://schemas.microsoft.com/office/drawing/2014/main" id="{821744BC-C815-4722-AE60-308CB16449C9}"/>
              </a:ext>
            </a:extLst>
          </p:cNvPr>
          <p:cNvSpPr txBox="1"/>
          <p:nvPr/>
        </p:nvSpPr>
        <p:spPr>
          <a:xfrm>
            <a:off x="6189785" y="4116531"/>
            <a:ext cx="2771335"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Problem Statement</a:t>
            </a:r>
            <a:endParaRPr lang="en-IN" sz="20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02AFB6E5-3CA0-48DC-B1A0-2940643D57B0}"/>
              </a:ext>
            </a:extLst>
          </p:cNvPr>
          <p:cNvSpPr txBox="1"/>
          <p:nvPr/>
        </p:nvSpPr>
        <p:spPr>
          <a:xfrm>
            <a:off x="6189785" y="4656406"/>
            <a:ext cx="4656406" cy="1477328"/>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 few months ago they conducted a survey in 10 cities in order to gather insights. As a marketing data analyst is we are tasked to convert these survey results to meaningful insights which our team can use to drive actions.</a:t>
            </a:r>
            <a:endParaRPr lang="en-IN" dirty="0"/>
          </a:p>
        </p:txBody>
      </p:sp>
      <p:sp>
        <p:nvSpPr>
          <p:cNvPr id="16" name="TextBox 15">
            <a:extLst>
              <a:ext uri="{FF2B5EF4-FFF2-40B4-BE49-F238E27FC236}">
                <a16:creationId xmlns:a16="http://schemas.microsoft.com/office/drawing/2014/main" id="{ED4D80DF-AF20-48AB-A756-415B25D04F25}"/>
              </a:ext>
            </a:extLst>
          </p:cNvPr>
          <p:cNvSpPr txBox="1"/>
          <p:nvPr/>
        </p:nvSpPr>
        <p:spPr>
          <a:xfrm>
            <a:off x="7258929" y="228600"/>
            <a:ext cx="2504049"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1. Context</a:t>
            </a:r>
            <a:endParaRPr lang="en-IN" sz="2800" b="1" dirty="0">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66FE7F6C-7FD0-4C6C-8EB2-8AB8BC0ACEF3}"/>
              </a:ext>
            </a:extLst>
          </p:cNvPr>
          <p:cNvSpPr/>
          <p:nvPr/>
        </p:nvSpPr>
        <p:spPr>
          <a:xfrm>
            <a:off x="5744309" y="956603"/>
            <a:ext cx="445476" cy="2278966"/>
          </a:xfrm>
          <a:prstGeom prst="rect">
            <a:avLst/>
          </a:prstGeom>
          <a:solidFill>
            <a:srgbClr val="CBF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E6FDCDD1-D5B6-4482-BDD6-2456EEC6C673}"/>
              </a:ext>
            </a:extLst>
          </p:cNvPr>
          <p:cNvSpPr/>
          <p:nvPr/>
        </p:nvSpPr>
        <p:spPr>
          <a:xfrm>
            <a:off x="5739618" y="3945989"/>
            <a:ext cx="450167" cy="2525150"/>
          </a:xfrm>
          <a:prstGeom prst="rect">
            <a:avLst/>
          </a:prstGeom>
          <a:solidFill>
            <a:srgbClr val="CBF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06351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57AC48-6B27-42EB-B8E6-95EA4E6871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876"/>
            <a:ext cx="12192000" cy="6835124"/>
          </a:xfrm>
          <a:prstGeom prst="rect">
            <a:avLst/>
          </a:prstGeom>
        </p:spPr>
      </p:pic>
      <p:pic>
        <p:nvPicPr>
          <p:cNvPr id="5" name="Picture 4">
            <a:extLst>
              <a:ext uri="{FF2B5EF4-FFF2-40B4-BE49-F238E27FC236}">
                <a16:creationId xmlns:a16="http://schemas.microsoft.com/office/drawing/2014/main" id="{AF2C1C9A-4B3C-466E-AA80-EB3B2CA331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674"/>
            <a:ext cx="9453489" cy="6844798"/>
          </a:xfrm>
          <a:prstGeom prst="rect">
            <a:avLst/>
          </a:prstGeom>
        </p:spPr>
      </p:pic>
      <p:sp>
        <p:nvSpPr>
          <p:cNvPr id="2" name="TextBox 1">
            <a:extLst>
              <a:ext uri="{FF2B5EF4-FFF2-40B4-BE49-F238E27FC236}">
                <a16:creationId xmlns:a16="http://schemas.microsoft.com/office/drawing/2014/main" id="{0A0624DF-7B2D-4B81-85B9-297077BE9A60}"/>
              </a:ext>
            </a:extLst>
          </p:cNvPr>
          <p:cNvSpPr txBox="1"/>
          <p:nvPr/>
        </p:nvSpPr>
        <p:spPr>
          <a:xfrm>
            <a:off x="4157003" y="152174"/>
            <a:ext cx="1814732"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2. Schema</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151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2F5B9A8-1B06-4365-9A67-8B5E1DDFB218}"/>
              </a:ext>
            </a:extLst>
          </p:cNvPr>
          <p:cNvSpPr/>
          <p:nvPr/>
        </p:nvSpPr>
        <p:spPr>
          <a:xfrm>
            <a:off x="703385" y="669974"/>
            <a:ext cx="4656406" cy="25884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37C78F49-85CD-4B46-BA6B-2F4B736C78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541" y="501161"/>
            <a:ext cx="9097107" cy="5514535"/>
          </a:xfrm>
          <a:prstGeom prst="rect">
            <a:avLst/>
          </a:prstGeom>
          <a:ln>
            <a:noFill/>
          </a:ln>
        </p:spPr>
      </p:pic>
      <p:sp>
        <p:nvSpPr>
          <p:cNvPr id="16" name="Rectangle 15">
            <a:extLst>
              <a:ext uri="{FF2B5EF4-FFF2-40B4-BE49-F238E27FC236}">
                <a16:creationId xmlns:a16="http://schemas.microsoft.com/office/drawing/2014/main" id="{FACFB789-999D-44AD-B643-5C8A1C19932A}"/>
              </a:ext>
            </a:extLst>
          </p:cNvPr>
          <p:cNvSpPr/>
          <p:nvPr/>
        </p:nvSpPr>
        <p:spPr>
          <a:xfrm>
            <a:off x="5178079" y="1412922"/>
            <a:ext cx="2812370" cy="1102557"/>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B4F12D7E-E565-44F4-AE19-8A56ADF5DE4D}"/>
              </a:ext>
            </a:extLst>
          </p:cNvPr>
          <p:cNvSpPr/>
          <p:nvPr/>
        </p:nvSpPr>
        <p:spPr>
          <a:xfrm>
            <a:off x="1346229" y="1412922"/>
            <a:ext cx="2615423" cy="1102557"/>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000939B0-0143-4FC1-8346-EE440159AFEC}"/>
              </a:ext>
            </a:extLst>
          </p:cNvPr>
          <p:cNvSpPr txBox="1"/>
          <p:nvPr/>
        </p:nvSpPr>
        <p:spPr>
          <a:xfrm>
            <a:off x="1446037" y="1788381"/>
            <a:ext cx="2303589"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Primary Insights</a:t>
            </a:r>
            <a:endParaRPr lang="en-IN" sz="2400"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B6E566DC-A319-4412-B3B1-6B338AE3A869}"/>
              </a:ext>
            </a:extLst>
          </p:cNvPr>
          <p:cNvSpPr txBox="1"/>
          <p:nvPr/>
        </p:nvSpPr>
        <p:spPr>
          <a:xfrm>
            <a:off x="5178079" y="1603716"/>
            <a:ext cx="2812370"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Secondary Insights  recommendations</a:t>
            </a:r>
            <a:endParaRPr lang="en-IN" sz="2400" dirty="0">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0823D1C7-5FC8-490B-9704-0E52151BDA3D}"/>
              </a:ext>
            </a:extLst>
          </p:cNvPr>
          <p:cNvSpPr/>
          <p:nvPr/>
        </p:nvSpPr>
        <p:spPr>
          <a:xfrm>
            <a:off x="1332910" y="2835923"/>
            <a:ext cx="2691923" cy="2025747"/>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TextBox 20">
            <a:extLst>
              <a:ext uri="{FF2B5EF4-FFF2-40B4-BE49-F238E27FC236}">
                <a16:creationId xmlns:a16="http://schemas.microsoft.com/office/drawing/2014/main" id="{6461BF17-2374-4A0B-A522-1F989950D14C}"/>
              </a:ext>
            </a:extLst>
          </p:cNvPr>
          <p:cNvSpPr txBox="1"/>
          <p:nvPr/>
        </p:nvSpPr>
        <p:spPr>
          <a:xfrm>
            <a:off x="1427113" y="2926590"/>
            <a:ext cx="2520767" cy="163121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In primary insights we will gather insights from demographics, Consumer preferences and Purchase behavior</a:t>
            </a:r>
            <a:endParaRPr lang="en-IN" sz="2000" dirty="0">
              <a:latin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id="{E84B77A9-B42A-4D92-8101-4AF4A9F808A8}"/>
              </a:ext>
            </a:extLst>
          </p:cNvPr>
          <p:cNvSpPr/>
          <p:nvPr/>
        </p:nvSpPr>
        <p:spPr>
          <a:xfrm>
            <a:off x="5196836" y="2805249"/>
            <a:ext cx="2812369" cy="2241716"/>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5F312A81-5CF3-4D27-B564-22C1C1908001}"/>
              </a:ext>
            </a:extLst>
          </p:cNvPr>
          <p:cNvSpPr txBox="1"/>
          <p:nvPr/>
        </p:nvSpPr>
        <p:spPr>
          <a:xfrm>
            <a:off x="5309382" y="2860330"/>
            <a:ext cx="2630656" cy="1938992"/>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In secondary insights we will look into immediate improvements and recommendations for our product</a:t>
            </a:r>
            <a:endParaRPr lang="en-IN" sz="2000" dirty="0">
              <a:latin typeface="Times New Roman" panose="02020603050405020304" pitchFamily="18" charset="0"/>
              <a:cs typeface="Times New Roman" panose="02020603050405020304" pitchFamily="18" charset="0"/>
            </a:endParaRPr>
          </a:p>
        </p:txBody>
      </p:sp>
      <p:pic>
        <p:nvPicPr>
          <p:cNvPr id="32" name="Picture 31">
            <a:extLst>
              <a:ext uri="{FF2B5EF4-FFF2-40B4-BE49-F238E27FC236}">
                <a16:creationId xmlns:a16="http://schemas.microsoft.com/office/drawing/2014/main" id="{3AA9C7DA-E987-4132-AEAE-DD1FAB2A1E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83" y="6059659"/>
            <a:ext cx="3142953" cy="787223"/>
          </a:xfrm>
          <a:prstGeom prst="rect">
            <a:avLst/>
          </a:prstGeom>
        </p:spPr>
      </p:pic>
      <p:pic>
        <p:nvPicPr>
          <p:cNvPr id="34" name="Picture 33">
            <a:extLst>
              <a:ext uri="{FF2B5EF4-FFF2-40B4-BE49-F238E27FC236}">
                <a16:creationId xmlns:a16="http://schemas.microsoft.com/office/drawing/2014/main" id="{DA1198CE-6F01-41DA-9A54-7579AF2B6E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4084" y="6030093"/>
            <a:ext cx="2941916" cy="787223"/>
          </a:xfrm>
          <a:prstGeom prst="rect">
            <a:avLst/>
          </a:prstGeom>
        </p:spPr>
      </p:pic>
      <p:pic>
        <p:nvPicPr>
          <p:cNvPr id="35" name="Picture 34">
            <a:extLst>
              <a:ext uri="{FF2B5EF4-FFF2-40B4-BE49-F238E27FC236}">
                <a16:creationId xmlns:a16="http://schemas.microsoft.com/office/drawing/2014/main" id="{2E7CADF6-19F1-4704-BDF5-2E59226DB8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7716" y="6015696"/>
            <a:ext cx="3142953" cy="787223"/>
          </a:xfrm>
          <a:prstGeom prst="rect">
            <a:avLst/>
          </a:prstGeom>
        </p:spPr>
      </p:pic>
      <p:pic>
        <p:nvPicPr>
          <p:cNvPr id="38" name="Picture 37">
            <a:extLst>
              <a:ext uri="{FF2B5EF4-FFF2-40B4-BE49-F238E27FC236}">
                <a16:creationId xmlns:a16="http://schemas.microsoft.com/office/drawing/2014/main" id="{CDF68E43-4D9C-4B1D-B33D-2EFDB43D52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6876" y="487093"/>
            <a:ext cx="2985125" cy="5533879"/>
          </a:xfrm>
          <a:prstGeom prst="rect">
            <a:avLst/>
          </a:prstGeom>
        </p:spPr>
      </p:pic>
      <p:pic>
        <p:nvPicPr>
          <p:cNvPr id="39" name="Picture 38">
            <a:extLst>
              <a:ext uri="{FF2B5EF4-FFF2-40B4-BE49-F238E27FC236}">
                <a16:creationId xmlns:a16="http://schemas.microsoft.com/office/drawing/2014/main" id="{708D2FC7-5BAD-4F58-B29F-1DCE9B6A58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2384" y="6070777"/>
            <a:ext cx="2985125" cy="787223"/>
          </a:xfrm>
          <a:prstGeom prst="rect">
            <a:avLst/>
          </a:prstGeom>
        </p:spPr>
      </p:pic>
      <p:sp>
        <p:nvSpPr>
          <p:cNvPr id="2" name="TextBox 1">
            <a:extLst>
              <a:ext uri="{FF2B5EF4-FFF2-40B4-BE49-F238E27FC236}">
                <a16:creationId xmlns:a16="http://schemas.microsoft.com/office/drawing/2014/main" id="{D1917274-6723-4934-9839-DE1CC557647D}"/>
              </a:ext>
            </a:extLst>
          </p:cNvPr>
          <p:cNvSpPr txBox="1"/>
          <p:nvPr/>
        </p:nvSpPr>
        <p:spPr>
          <a:xfrm>
            <a:off x="5507070" y="532695"/>
            <a:ext cx="1920672"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3.Insights</a:t>
            </a:r>
            <a:endParaRPr lang="en-IN"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6358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C1F99C6-A4F7-4A0D-966D-7294AF5B9AA0}"/>
              </a:ext>
            </a:extLst>
          </p:cNvPr>
          <p:cNvSpPr/>
          <p:nvPr/>
        </p:nvSpPr>
        <p:spPr>
          <a:xfrm>
            <a:off x="0" y="0"/>
            <a:ext cx="4670474" cy="6858000"/>
          </a:xfrm>
          <a:prstGeom prst="rect">
            <a:avLst/>
          </a:prstGeom>
          <a:solidFill>
            <a:srgbClr val="EDE0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67F9670F-79E8-4B79-BDAC-C22B3B2888DC}"/>
              </a:ext>
            </a:extLst>
          </p:cNvPr>
          <p:cNvSpPr txBox="1"/>
          <p:nvPr/>
        </p:nvSpPr>
        <p:spPr>
          <a:xfrm>
            <a:off x="5275384" y="289281"/>
            <a:ext cx="3559126"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1. Demographic Insights</a:t>
            </a:r>
            <a:endParaRPr lang="en-IN" sz="2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182F932-6370-4C06-91AA-AE873C492B3C}"/>
              </a:ext>
            </a:extLst>
          </p:cNvPr>
          <p:cNvSpPr txBox="1"/>
          <p:nvPr/>
        </p:nvSpPr>
        <p:spPr>
          <a:xfrm>
            <a:off x="5275384" y="928468"/>
            <a:ext cx="6747804"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A. Who prefers energy drink more (Male / Female / Non binary)?</a:t>
            </a:r>
            <a:endParaRPr lang="en-IN" sz="20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97F72590-CA45-4023-8863-37C359A2A5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3433" y="1603717"/>
            <a:ext cx="6125761" cy="3427851"/>
          </a:xfrm>
          <a:prstGeom prst="rect">
            <a:avLst/>
          </a:prstGeom>
        </p:spPr>
      </p:pic>
      <p:sp>
        <p:nvSpPr>
          <p:cNvPr id="9" name="Rectangle: Diagonal Corners Rounded 8">
            <a:extLst>
              <a:ext uri="{FF2B5EF4-FFF2-40B4-BE49-F238E27FC236}">
                <a16:creationId xmlns:a16="http://schemas.microsoft.com/office/drawing/2014/main" id="{66225EF7-3A7C-40D7-BC12-9CD36FC996C8}"/>
              </a:ext>
            </a:extLst>
          </p:cNvPr>
          <p:cNvSpPr/>
          <p:nvPr/>
        </p:nvSpPr>
        <p:spPr>
          <a:xfrm>
            <a:off x="5520623" y="5031570"/>
            <a:ext cx="6042074" cy="1537149"/>
          </a:xfrm>
          <a:prstGeom prst="round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C8917EFD-E3D9-4E1F-BFA5-3C27EC1D86CA}"/>
              </a:ext>
            </a:extLst>
          </p:cNvPr>
          <p:cNvSpPr txBox="1"/>
          <p:nvPr/>
        </p:nvSpPr>
        <p:spPr>
          <a:xfrm>
            <a:off x="5789081" y="5292312"/>
            <a:ext cx="5505157" cy="1015663"/>
          </a:xfrm>
          <a:prstGeom prst="rect">
            <a:avLst/>
          </a:prstGeom>
          <a:noFill/>
        </p:spPr>
        <p:txBody>
          <a:bodyPr wrap="square" rtlCol="0">
            <a:spAutoFit/>
          </a:bodyPr>
          <a:lstStyle/>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60% of the people who prefers energy drink are male, so it is obvious to align our strategy more closely with male population.</a:t>
            </a:r>
            <a:endParaRPr lang="en-IN" sz="2000"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213E4F90-349A-4811-AA83-F357275EFF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812" y="108655"/>
            <a:ext cx="4332850" cy="6640689"/>
          </a:xfrm>
          <a:prstGeom prst="rect">
            <a:avLst/>
          </a:prstGeom>
        </p:spPr>
      </p:pic>
    </p:spTree>
    <p:extLst>
      <p:ext uri="{BB962C8B-B14F-4D97-AF65-F5344CB8AC3E}">
        <p14:creationId xmlns:p14="http://schemas.microsoft.com/office/powerpoint/2010/main" val="1852811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6D8D58-BA1A-45F8-B123-19E080B341C9}"/>
              </a:ext>
            </a:extLst>
          </p:cNvPr>
          <p:cNvSpPr txBox="1"/>
          <p:nvPr/>
        </p:nvSpPr>
        <p:spPr>
          <a:xfrm>
            <a:off x="562928" y="723445"/>
            <a:ext cx="6554881"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B. Which age group prefers energy drink more ?</a:t>
            </a:r>
            <a:endParaRPr lang="en-IN"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72FCA6B-4D6C-450B-854C-438CD35840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1710" y="3405184"/>
            <a:ext cx="28579" cy="47632"/>
          </a:xfrm>
          <a:prstGeom prst="rect">
            <a:avLst/>
          </a:prstGeom>
        </p:spPr>
      </p:pic>
      <p:pic>
        <p:nvPicPr>
          <p:cNvPr id="6" name="Picture 5">
            <a:extLst>
              <a:ext uri="{FF2B5EF4-FFF2-40B4-BE49-F238E27FC236}">
                <a16:creationId xmlns:a16="http://schemas.microsoft.com/office/drawing/2014/main" id="{85434C0D-FD54-446D-B289-76DA386F12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534" y="1494519"/>
            <a:ext cx="5772557" cy="3542985"/>
          </a:xfrm>
          <a:prstGeom prst="rect">
            <a:avLst/>
          </a:prstGeom>
        </p:spPr>
      </p:pic>
      <p:sp>
        <p:nvSpPr>
          <p:cNvPr id="7" name="Rectangle: Diagonal Corners Rounded 6">
            <a:extLst>
              <a:ext uri="{FF2B5EF4-FFF2-40B4-BE49-F238E27FC236}">
                <a16:creationId xmlns:a16="http://schemas.microsoft.com/office/drawing/2014/main" id="{7768A064-6AC0-4EC3-9511-5675D013A0E9}"/>
              </a:ext>
            </a:extLst>
          </p:cNvPr>
          <p:cNvSpPr/>
          <p:nvPr/>
        </p:nvSpPr>
        <p:spPr>
          <a:xfrm>
            <a:off x="776621" y="5250476"/>
            <a:ext cx="5581092" cy="1308295"/>
          </a:xfrm>
          <a:prstGeom prst="round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DE5D8D60-AC24-44E3-8424-A7CFBAC55D52}"/>
              </a:ext>
            </a:extLst>
          </p:cNvPr>
          <p:cNvSpPr txBox="1"/>
          <p:nvPr/>
        </p:nvSpPr>
        <p:spPr>
          <a:xfrm>
            <a:off x="856791" y="5396791"/>
            <a:ext cx="5420752" cy="1015663"/>
          </a:xfrm>
          <a:prstGeom prst="rect">
            <a:avLst/>
          </a:prstGeom>
          <a:noFill/>
        </p:spPr>
        <p:txBody>
          <a:bodyPr wrap="square" rtlCol="0">
            <a:spAutoFit/>
          </a:bodyPr>
          <a:lstStyle/>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Almost 80% of people who prefers energy drink fall into 19 to 45 age group. This may be due to lifestyle and disposable income.</a:t>
            </a:r>
            <a:endParaRPr lang="en-IN" sz="2000" dirty="0">
              <a:latin typeface="Times New Roman" panose="02020603050405020304" pitchFamily="18" charset="0"/>
              <a:cs typeface="Times New Roman" panose="02020603050405020304" pitchFamily="18" charset="0"/>
            </a:endParaRPr>
          </a:p>
        </p:txBody>
      </p:sp>
      <p:sp>
        <p:nvSpPr>
          <p:cNvPr id="3" name="Oval 2">
            <a:extLst>
              <a:ext uri="{FF2B5EF4-FFF2-40B4-BE49-F238E27FC236}">
                <a16:creationId xmlns:a16="http://schemas.microsoft.com/office/drawing/2014/main" id="{EDC1BEE5-56A8-4E77-8EF3-8390896F4748}"/>
              </a:ext>
            </a:extLst>
          </p:cNvPr>
          <p:cNvSpPr/>
          <p:nvPr/>
        </p:nvSpPr>
        <p:spPr>
          <a:xfrm>
            <a:off x="7357403" y="889917"/>
            <a:ext cx="4600135" cy="5032581"/>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D016636B-B1FD-4701-AFFC-DE4AA51925E7}"/>
              </a:ext>
            </a:extLst>
          </p:cNvPr>
          <p:cNvSpPr txBox="1"/>
          <p:nvPr/>
        </p:nvSpPr>
        <p:spPr>
          <a:xfrm>
            <a:off x="2743990" y="4665861"/>
            <a:ext cx="1751644" cy="377716"/>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Age group count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8170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6B8B84-37F4-4517-9A86-F2B8CD88CFF6}"/>
              </a:ext>
            </a:extLst>
          </p:cNvPr>
          <p:cNvSpPr txBox="1"/>
          <p:nvPr/>
        </p:nvSpPr>
        <p:spPr>
          <a:xfrm>
            <a:off x="5683348" y="443132"/>
            <a:ext cx="5870916"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 Which type of marketing reaches the most   youth (15 - 30 ) ?</a:t>
            </a:r>
            <a:endParaRPr lang="en-IN"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813EB26-6A41-4DB7-BF89-3A3BA53B15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3348" y="1274129"/>
            <a:ext cx="5458264" cy="4013778"/>
          </a:xfrm>
          <a:prstGeom prst="rect">
            <a:avLst/>
          </a:prstGeom>
        </p:spPr>
      </p:pic>
      <p:sp>
        <p:nvSpPr>
          <p:cNvPr id="5" name="Rectangle: Diagonal Corners Rounded 4">
            <a:extLst>
              <a:ext uri="{FF2B5EF4-FFF2-40B4-BE49-F238E27FC236}">
                <a16:creationId xmlns:a16="http://schemas.microsoft.com/office/drawing/2014/main" id="{D7A4BE60-C3FE-4FF8-8482-8ADE8040B6F5}"/>
              </a:ext>
            </a:extLst>
          </p:cNvPr>
          <p:cNvSpPr/>
          <p:nvPr/>
        </p:nvSpPr>
        <p:spPr>
          <a:xfrm>
            <a:off x="5931876" y="5331656"/>
            <a:ext cx="5748997" cy="1352674"/>
          </a:xfrm>
          <a:prstGeom prst="round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B21A3CDC-02D0-4D3B-A55B-6C8F6CE6C919}"/>
              </a:ext>
            </a:extLst>
          </p:cNvPr>
          <p:cNvSpPr txBox="1"/>
          <p:nvPr/>
        </p:nvSpPr>
        <p:spPr>
          <a:xfrm>
            <a:off x="6231986" y="5500161"/>
            <a:ext cx="5148775" cy="1015663"/>
          </a:xfrm>
          <a:prstGeom prst="rect">
            <a:avLst/>
          </a:prstGeom>
          <a:noFill/>
        </p:spPr>
        <p:txBody>
          <a:bodyPr wrap="square" rtlCol="0">
            <a:spAutoFit/>
          </a:bodyPr>
          <a:lstStyle/>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Online ads and TV commercials combined reach more than 50% of target audience. This may be due to online presence and lifestyle.</a:t>
            </a:r>
            <a:endParaRPr lang="en-IN" sz="2000"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A4BBA388-257A-4D34-9AC8-F12C612A6D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979963" cy="6858000"/>
          </a:xfrm>
          <a:prstGeom prst="rect">
            <a:avLst/>
          </a:prstGeom>
        </p:spPr>
      </p:pic>
      <p:sp>
        <p:nvSpPr>
          <p:cNvPr id="10" name="TextBox 9">
            <a:extLst>
              <a:ext uri="{FF2B5EF4-FFF2-40B4-BE49-F238E27FC236}">
                <a16:creationId xmlns:a16="http://schemas.microsoft.com/office/drawing/2014/main" id="{FEC3BA89-1DB2-475E-8713-21481CFB881D}"/>
              </a:ext>
            </a:extLst>
          </p:cNvPr>
          <p:cNvSpPr txBox="1"/>
          <p:nvPr/>
        </p:nvSpPr>
        <p:spPr>
          <a:xfrm rot="-5400000">
            <a:off x="3894806" y="2856698"/>
            <a:ext cx="3151163"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Marketing channel reach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729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F51444-3009-415A-A71A-ABE0A25A372B}"/>
              </a:ext>
            </a:extLst>
          </p:cNvPr>
          <p:cNvSpPr txBox="1"/>
          <p:nvPr/>
        </p:nvSpPr>
        <p:spPr>
          <a:xfrm>
            <a:off x="815926" y="283923"/>
            <a:ext cx="5139397"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Consumer Preferences</a:t>
            </a:r>
            <a:endParaRPr lang="en-IN" sz="24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A8DFDA5-03B6-4C3F-98D7-846D0C421268}"/>
              </a:ext>
            </a:extLst>
          </p:cNvPr>
          <p:cNvSpPr txBox="1"/>
          <p:nvPr/>
        </p:nvSpPr>
        <p:spPr>
          <a:xfrm>
            <a:off x="815926" y="846921"/>
            <a:ext cx="7033846"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1. What are preferred ingredients of energy drink   among respondents ?</a:t>
            </a:r>
            <a:endParaRPr lang="en-IN"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8F2E1DE-1C6C-4B22-AB3A-5E5F093E24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944" y="1668918"/>
            <a:ext cx="6274192" cy="3993641"/>
          </a:xfrm>
          <a:prstGeom prst="rect">
            <a:avLst/>
          </a:prstGeom>
        </p:spPr>
      </p:pic>
      <p:sp>
        <p:nvSpPr>
          <p:cNvPr id="7" name="Rectangle: Diagonal Corners Rounded 6">
            <a:extLst>
              <a:ext uri="{FF2B5EF4-FFF2-40B4-BE49-F238E27FC236}">
                <a16:creationId xmlns:a16="http://schemas.microsoft.com/office/drawing/2014/main" id="{A565ACD8-3BFA-4D17-B3DF-C2066AAED8B5}"/>
              </a:ext>
            </a:extLst>
          </p:cNvPr>
          <p:cNvSpPr/>
          <p:nvPr/>
        </p:nvSpPr>
        <p:spPr>
          <a:xfrm>
            <a:off x="633046" y="5500467"/>
            <a:ext cx="6049108" cy="1195755"/>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A99D96C-D3DC-4B3F-B62E-5572C7B234C6}"/>
              </a:ext>
            </a:extLst>
          </p:cNvPr>
          <p:cNvSpPr txBox="1"/>
          <p:nvPr/>
        </p:nvSpPr>
        <p:spPr>
          <a:xfrm>
            <a:off x="1125416" y="5570226"/>
            <a:ext cx="5289452" cy="1015663"/>
          </a:xfrm>
          <a:prstGeom prst="rect">
            <a:avLst/>
          </a:prstGeom>
          <a:noFill/>
        </p:spPr>
        <p:txBody>
          <a:bodyPr wrap="square" rtlCol="0">
            <a:spAutoFit/>
          </a:bodyPr>
          <a:lstStyle/>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Caffeine is most loved ingredients among the respondents following Vitamins. Caffeine works as stimulant and energy booster.</a:t>
            </a:r>
            <a:endParaRPr lang="en-IN" sz="2000" dirty="0">
              <a:latin typeface="Times New Roman" panose="02020603050405020304" pitchFamily="18" charset="0"/>
              <a:cs typeface="Times New Roman" panose="02020603050405020304" pitchFamily="18" charset="0"/>
            </a:endParaRPr>
          </a:p>
        </p:txBody>
      </p:sp>
      <p:sp>
        <p:nvSpPr>
          <p:cNvPr id="11" name="Oval 10">
            <a:extLst>
              <a:ext uri="{FF2B5EF4-FFF2-40B4-BE49-F238E27FC236}">
                <a16:creationId xmlns:a16="http://schemas.microsoft.com/office/drawing/2014/main" id="{E624B965-64E8-49D3-B9CC-5532FA41E1B8}"/>
              </a:ext>
            </a:extLst>
          </p:cNvPr>
          <p:cNvSpPr/>
          <p:nvPr/>
        </p:nvSpPr>
        <p:spPr>
          <a:xfrm>
            <a:off x="7258930" y="790388"/>
            <a:ext cx="4726743" cy="5277223"/>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48412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1531</TotalTime>
  <Words>1543</Words>
  <Application>Microsoft Office PowerPoint</Application>
  <PresentationFormat>Widescreen</PresentationFormat>
  <Paragraphs>108</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131</cp:revision>
  <dcterms:created xsi:type="dcterms:W3CDTF">2023-07-07T01:19:28Z</dcterms:created>
  <dcterms:modified xsi:type="dcterms:W3CDTF">2023-07-10T04:53:49Z</dcterms:modified>
</cp:coreProperties>
</file>